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sldIdLst>
    <p:sldId id="256" r:id="rId2"/>
    <p:sldId id="279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6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6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937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57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65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92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37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5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4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5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8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maskpz.cz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maskpz.cz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rop.mmr.cz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566D3-1F70-4CFA-9820-1DA17D540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533" y="3494046"/>
            <a:ext cx="8658210" cy="1606723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b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b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schemeClr val="tx1"/>
                </a:solidFill>
              </a:rPr>
            </a:br>
            <a:br>
              <a:rPr lang="cs-CZ" sz="2400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výzva </a:t>
            </a:r>
            <a:r>
              <a:rPr lang="cs-CZ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Rozvoj Kladenska a Prahy-západ, z.s. </a:t>
            </a:r>
            <a:r>
              <a:rPr lang="cs-CZ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IROP- Bezpečnost dopravy  II</a:t>
            </a:r>
            <a:br>
              <a:rPr lang="cs-CZ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3600" b="1" dirty="0">
                <a:solidFill>
                  <a:srgbClr val="31B4E6">
                    <a:lumMod val="75000"/>
                  </a:srgbClr>
                </a:solidFill>
              </a:rPr>
            </a:b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výzva </a:t>
            </a:r>
            <a:r>
              <a:rPr lang="cs-CZ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Rozvoj Kladenska a Prahy-západ, z.s. </a:t>
            </a:r>
            <a:r>
              <a:rPr lang="cs-CZ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IROP</a:t>
            </a:r>
            <a:r>
              <a:rPr lang="cs-CZ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kvality škol III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661185"/>
            <a:ext cx="8915399" cy="112628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1"/>
                </a:solidFill>
              </a:rPr>
              <a:t>      </a:t>
            </a:r>
            <a:r>
              <a:rPr lang="cs-CZ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1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32B3D0-995A-41B1-8225-852FA2963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84" y="6313978"/>
            <a:ext cx="8675360" cy="24995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610" y="168742"/>
            <a:ext cx="6614055" cy="10916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73" y="5137348"/>
            <a:ext cx="1182727" cy="117663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859136D-6C50-4CA9-86DF-F0269AC416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4678" y="1141153"/>
            <a:ext cx="6550341" cy="110843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43F2753-8B81-4970-94CE-F71793556F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5283" y="6277399"/>
            <a:ext cx="1188823" cy="323116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541DBD5-FBF3-482B-AE45-5478495B3E47}"/>
              </a:ext>
            </a:extLst>
          </p:cNvPr>
          <p:cNvSpPr txBox="1"/>
          <p:nvPr/>
        </p:nvSpPr>
        <p:spPr>
          <a:xfrm>
            <a:off x="2483642" y="1959022"/>
            <a:ext cx="647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03.06.2020  </a:t>
            </a:r>
            <a:r>
              <a:rPr lang="cs-CZ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v  16:00 hod, Kněževes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058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6768" y="6060265"/>
            <a:ext cx="8915399" cy="339983"/>
          </a:xfrm>
        </p:spPr>
        <p:txBody>
          <a:bodyPr>
            <a:normAutofit lnSpcReduction="1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320" y="564194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5" y="1507630"/>
            <a:ext cx="959829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C42F1A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základních škol 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stavby a stavební práce spojené s výstavbou infrastruktury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základních škol </a:t>
            </a:r>
          </a:p>
          <a:p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včetně vybudování přípojky pro přivedení inženýrských sítí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stavební úpravy stávající infrastruktury </a:t>
            </a:r>
          </a:p>
          <a:p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(včetně zabezpečení </a:t>
            </a: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bezbariérovosti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vyhlášky č. 398/2009 Sb.)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pozemků a staveb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(nemovitostí)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vybavení budov a učeben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kompenzačních pomůcek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vnitřní konektivity školy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připojení k internetu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9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0639" y="6034143"/>
            <a:ext cx="8915399" cy="71731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12" y="5610838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5" y="1507630"/>
            <a:ext cx="95982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C42F1A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základních škol </a:t>
            </a: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může být poskytnuta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podporu infrastruktury škol a školských zařízení pro základní vzdělávání podle zákona č. 561/2004 Sb., školský zákon, ve znění pozdějších předpisů, zapsaných</a:t>
            </a:r>
          </a:p>
          <a:p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Rejstříku škol a školských zařízení k datu vyhlášení výzvy MAS </a:t>
            </a:r>
            <a:r>
              <a:rPr lang="cs-CZ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vazbě na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kompetence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(komunikace v cizích jazycích, práce s digitálními technologiemi, přírodní vědy, technické a řemeslné obory);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budování bezbariérovosti škol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správním obvodu obce s rozšířenou působností, ve kterém se nachází sociálně vyloučená lokalita navíc </a:t>
            </a: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rozšiřování kapacit kmenových učeben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záměry musí být v souladu s Místním akčním plánem vzdělávání.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7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7003" y="5831891"/>
            <a:ext cx="8915399" cy="523221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276" y="5508516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75640" y="1246020"/>
            <a:ext cx="925827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pro předškolní vzdělávání</a:t>
            </a:r>
          </a:p>
          <a:p>
            <a:pPr lvl="0"/>
            <a:r>
              <a:rPr lang="cs-CZ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stavby a stavební práce spojené s výstavbou nové infrastruktury </a:t>
            </a:r>
          </a:p>
          <a:p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včetně vybudování přípojky pro přivedení inženýrských sítí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rekonstrukce a stavební úpravy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stávající infrastruktury  </a:t>
            </a:r>
          </a:p>
          <a:p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(včetně zabezpečení </a:t>
            </a:r>
            <a:r>
              <a:rPr lang="cs-CZ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bezbariérovosti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dle vyhlášky č. 398/2009 Sb.)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 pozemků a staveb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(nemovitostí)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16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vybavení budov a učeben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kompenzačních pomůcek</a:t>
            </a: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7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941600"/>
            <a:ext cx="8915399" cy="523220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prstClr val="black"/>
                </a:solidFill>
              </a:rPr>
              <a:t>      </a:t>
            </a:r>
            <a:r>
              <a:rPr lang="cs-CZ" dirty="0">
                <a:solidFill>
                  <a:prstClr val="blac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prstClr val="black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45" y="5488760"/>
            <a:ext cx="1309555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7" y="879484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83522" y="1171482"/>
            <a:ext cx="8915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pro předškolní vzdělávání</a:t>
            </a:r>
          </a:p>
          <a:p>
            <a:pPr lvl="0"/>
            <a:r>
              <a:rPr lang="cs-CZ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může být poskytnuta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16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kapacity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mateřských škol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zákona č. 561/2004 Sb., školský zákon, ve znění pozdějších předpisů, zapsaných do školského rejstříku, všech zřizovatelů bez rozdílu (včetně mateřských škol určených pro vzdělávání dětí zaměstnanců),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dětských skupin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zákona č. 247/2014 Sb., o poskytování služby péče o dítě v dětské skupině a o změně souvisejících zákonů, ve znění zákona č. 127/2015 Sb.,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péče o dítě nad tři roky věku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doby zahájení školní docházky) v režimu mimoškolní výchovy a vzdělávání, pořádání kurzů, školení, včetně lektorské činnosti (volná živnost, obor činnosti 72) podle zákona č. 455/1991 Sb., živnostenský zákon,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spolků zajišťujících předškolní vzdělávání </a:t>
            </a:r>
            <a:r>
              <a:rPr lang="cs-CZ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dětí dle občanského zákoníku č. 89/2012 Sb. (např. lesní školky, mateřská centra, předškolní kluby).</a:t>
            </a: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zaměřené na mateřské školy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(zřízené podle zákona č.561/2004 Sb., školský zákon, ve znění pozdějších předpisů)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v souladu s Místním akčním plánem vzdělávání.</a:t>
            </a: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1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946461"/>
            <a:ext cx="8915399" cy="695966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73" y="5661185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7" y="1169142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Způsobilost výdajů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3E7170B-1A76-43B6-BEC7-92CD31DD9EFF}"/>
              </a:ext>
            </a:extLst>
          </p:cNvPr>
          <p:cNvSpPr/>
          <p:nvPr/>
        </p:nvSpPr>
        <p:spPr>
          <a:xfrm>
            <a:off x="812087" y="1737781"/>
            <a:ext cx="981686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Věcná způsobilost výdaje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Žadatel se řídí do vydání právního aktu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Obecnými a Specifickými pravidly pro žadatele a příjemce integrovaných projektů pro výzvu č. 68 IROP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 znění platném ke dni vyhlášení výzvy, tj. Obecnými pravidly (verze 1.13, platnost od 15.10.2019),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Specifickými pravidly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(verze 1.3, platnost od 2.10.2019). V době realizace, tj. od data vydání právního aktu, se příjemce řídí vždy aktuální verzí výše uvedených Pravidel.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způsobilost výdaje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Náklady vzniklé v době realizace projektu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1. 1. 2014 - 30. 6. 2023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Přiměřenost výdaje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Výdaj je hospodárný, účelný a efektivní a jeho výše odpovídá cenám v místě a čase obvyklém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 způsobilost výdaje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Vazba na podporovaný region – území MAS KPZ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Vykázání výdaje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Výdaj musí být identifikovatelný, prokazatelný a doložitelný</a:t>
            </a:r>
          </a:p>
        </p:txBody>
      </p:sp>
    </p:spTree>
    <p:extLst>
      <p:ext uri="{BB962C8B-B14F-4D97-AF65-F5344CB8AC3E}">
        <p14:creationId xmlns:p14="http://schemas.microsoft.com/office/powerpoint/2010/main" val="167351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896253"/>
            <a:ext cx="8915399" cy="605800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73" y="5610838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5348377" y="1214561"/>
            <a:ext cx="4124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379966"/>
            <a:ext cx="9614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/>
              <a:t>Plná moc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Zadávací a výběrová řízení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Doklady o právní subjektivitě žadatele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Výpis z rejstříku trestů – </a:t>
            </a:r>
            <a:r>
              <a:rPr lang="cs-CZ" sz="1400" dirty="0">
                <a:solidFill>
                  <a:srgbClr val="FF0000"/>
                </a:solidFill>
              </a:rPr>
              <a:t>příloha zrušena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Studie proveditelnosti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Doklad o prokázání právních vztahů k majetku, který je předmětem projektu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Územní rozhodnutí s nabytím právní moci nebo územní souhlas nebo účinná veřejnoprávní smlouva nahrazující územní řízení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Projektová dokumentace pro vydání stavebního povolení nebo pro ohlášení stavby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Položkový rozpočet stavby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Výpočet čistých jiných peněžních příjmů – </a:t>
            </a:r>
            <a:r>
              <a:rPr lang="cs-CZ" sz="1400" dirty="0">
                <a:solidFill>
                  <a:srgbClr val="FF0000"/>
                </a:solidFill>
              </a:rPr>
              <a:t>příloha zrušena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Čestné prohlášení o skutečném majiteli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Výpis z Rejstříku škol a školských zařízení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Stanovisko Krajské hygienické stanice ke kapacitě školy </a:t>
            </a:r>
            <a:r>
              <a:rPr lang="cs-CZ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(Aktivita Infrastruktura pro předškolní vzdělávání)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/>
              <a:t>Čestné prohlášení žadatele, že není vyžadováno potvrzení stavebního úřadu (Příloha nad rámec výzvy ŘO IROP, platí </a:t>
            </a:r>
            <a:r>
              <a:rPr lang="cs-CZ" sz="1400" u="sng" dirty="0">
                <a:solidFill>
                  <a:schemeClr val="accent3"/>
                </a:solidFill>
              </a:rPr>
              <a:t>pro všechny podporované aktivity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573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905357"/>
            <a:ext cx="8915399" cy="65279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562" y="5643439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7" y="1214561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997839"/>
            <a:ext cx="9614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Podrobnosti ve specifických pravidlech </a:t>
            </a:r>
          </a:p>
          <a:p>
            <a:r>
              <a:rPr lang="cs-CZ" sz="2000" dirty="0"/>
              <a:t>   kapitola 3.2.4 a 3.4.4 Povinné přílohy k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Pokud je některá povinná příloha pro žadatele</a:t>
            </a:r>
            <a:r>
              <a:rPr lang="cs-CZ" sz="2000" u="sng" dirty="0">
                <a:solidFill>
                  <a:schemeClr val="accent2"/>
                </a:solidFill>
              </a:rPr>
              <a:t> </a:t>
            </a:r>
            <a:r>
              <a:rPr lang="cs-CZ" sz="2000" b="1" u="sng" dirty="0">
                <a:solidFill>
                  <a:schemeClr val="accent2"/>
                </a:solidFill>
              </a:rPr>
              <a:t>nerelevantní</a:t>
            </a:r>
            <a:r>
              <a:rPr lang="cs-CZ" sz="2000" dirty="0"/>
              <a:t>, žadatel </a:t>
            </a:r>
            <a:r>
              <a:rPr lang="cs-CZ" sz="2000" b="1" dirty="0"/>
              <a:t>nahraje jako přílohu dokument</a:t>
            </a:r>
            <a:r>
              <a:rPr lang="cs-CZ" sz="2000" dirty="0"/>
              <a:t>, ve kterém uvede zdůvodnění nedoložení povinné přílohy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Povinné přílohy žadatel nahrává na příslušné záložky žádosti o podporu v MS2014+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4230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0577" y="5933371"/>
            <a:ext cx="8915399" cy="65279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50" y="5560317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760864" y="102797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hodnocení a výběru projektů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997839"/>
            <a:ext cx="9614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749214" y="1545795"/>
            <a:ext cx="96147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Způsob hodnocení žádostí a výběr projektů probíhá dle schválených 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Interních postupů </a:t>
            </a:r>
            <a:r>
              <a:rPr lang="cs-CZ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(verze 1 platná do 29.11.2018)</a:t>
            </a:r>
            <a:r>
              <a:rPr lang="cs-CZ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dostupných na webu MAS KPZ v sekci VÝZVY.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Hodnotitelé provádějí hodnocení dle předem stanovených kritérií pro hodnocení projektů a vyplňují  kontrolní list, kde je uvedeno ke každému kritériu odůvodnění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 každé fázi hodnocení podepisují hodnotitelé </a:t>
            </a:r>
            <a:r>
              <a:rPr lang="cs-CZ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Etický kodex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projektů na MAS probíhá ve dvou fázích.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FORMÁLNÍCH NÁLEŽITOSTÍ A PŘIJATELNOSTI  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provádí kancelář MAS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-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provádí Výběrová komise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Minimální bodová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hranice pro splnění věcného hodnocení je </a:t>
            </a:r>
            <a:r>
              <a:rPr lang="cs-CZ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bodů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 60 možných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9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984" y="6068644"/>
            <a:ext cx="8915399" cy="71731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257" y="563601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7" y="1214561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hodnocení a výběru projektů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997839"/>
            <a:ext cx="9614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812086" y="1872983"/>
            <a:ext cx="92582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b="1" dirty="0">
              <a:solidFill>
                <a:srgbClr val="90C2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b="1" dirty="0">
                <a:solidFill>
                  <a:srgbClr val="90C2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PROJEKTŮ 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MAS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projektů –  provádí Rada spolku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Výsledkem výběru je Seznam žádostí o podporu, které MAS navrhuje ke schválení</a:t>
            </a:r>
          </a:p>
          <a:p>
            <a:pPr lvl="0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tento seznam předá MAS Řídícímu orgánu IROP, který provede závěrečné  ověření  </a:t>
            </a:r>
          </a:p>
          <a:p>
            <a:pPr lvl="0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způsobilosti vybraných projektů a kontrolu administrativních postupů MAS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OVĚŘENÍ ZPŮSOBILOSTI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provádí CRR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kritéria pro závěrečné ověření způsobilosti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vydání Rozhodnutí o poskytnutí dotace – cca 4 měsíce od ukončení 	výběru na MAS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3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471" y="5993269"/>
            <a:ext cx="8915399" cy="65279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721" y="5605675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6" y="1059345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Publicita 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6" y="1660090"/>
            <a:ext cx="961478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Po vydání právního aktu vzniká povinnost příjemců </a:t>
            </a:r>
            <a:r>
              <a:rPr lang="cs-CZ" sz="1600" b="1" u="sng" dirty="0"/>
              <a:t>provádět informační a propagační opatření</a:t>
            </a:r>
          </a:p>
          <a:p>
            <a:r>
              <a:rPr lang="cs-CZ" sz="1600" dirty="0"/>
              <a:t>     </a:t>
            </a:r>
            <a:r>
              <a:rPr lang="cs-CZ" sz="1600" dirty="0">
                <a:solidFill>
                  <a:srgbClr val="C00000"/>
                </a:solidFill>
              </a:rPr>
              <a:t>po celou dobu realizace projektu</a:t>
            </a:r>
          </a:p>
          <a:p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b="1" dirty="0"/>
              <a:t>Internetové stránky </a:t>
            </a:r>
            <a:r>
              <a:rPr lang="cs-CZ" sz="1600" dirty="0"/>
              <a:t>– zveřejní stručný popis projektu, cíle, výsledky a informaci, že je projekt financován z EU, logo EU a MMR ČR se všemi náležitostmi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V místě realizace projektu snadno viditelném pro veřejnost, např. vstupní prostory budovy</a:t>
            </a:r>
            <a:r>
              <a:rPr lang="cs-CZ" sz="1600" b="1" dirty="0"/>
              <a:t> plakát min A3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/>
              <a:t>pokud je projekt realizován na více místech, bude umístěn na všech těchto místech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/>
              <a:t>pokud nelze plakát umístit v místě realizace projektu, bude umístěn v sídle příjemce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600" dirty="0"/>
              <a:t>pokud příjemce realizuje více projektů IROP v jednom místě, je možné pro všechny tyto projekty umístit pouze jeden plakát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Náklady na publicitu jsou </a:t>
            </a:r>
            <a:r>
              <a:rPr lang="cs-CZ" sz="1600" u="sng" dirty="0">
                <a:solidFill>
                  <a:srgbClr val="C00000"/>
                </a:solidFill>
              </a:rPr>
              <a:t>způsobilým výdajem </a:t>
            </a:r>
            <a:r>
              <a:rPr lang="cs-CZ" sz="1600" dirty="0"/>
              <a:t>projektu a musí být uvedeny v rozpočtu projektu</a:t>
            </a:r>
          </a:p>
          <a:p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/>
              <a:t>Více </a:t>
            </a:r>
            <a:r>
              <a:rPr lang="cs-CZ" sz="1600" b="1" i="1" dirty="0"/>
              <a:t>Kapitola 13 Obecná pravidla pro žadatele a příjemce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812086" y="1872983"/>
            <a:ext cx="925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9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566D3-1F70-4CFA-9820-1DA17D540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223" y="2578276"/>
            <a:ext cx="9675812" cy="2582992"/>
          </a:xfrm>
        </p:spPr>
        <p:txBody>
          <a:bodyPr/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výzva </a:t>
            </a:r>
            <a:r>
              <a:rPr lang="cs-CZ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Rozvoj Kladenska a Prahy-západ, z.s. </a:t>
            </a:r>
            <a:r>
              <a:rPr lang="cs-CZ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IROP</a:t>
            </a:r>
            <a:r>
              <a:rPr lang="cs-CZ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kvality škol III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  <a:r>
              <a:rPr lang="cs-CZ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.06.2020  </a:t>
            </a:r>
            <a:r>
              <a:rPr lang="cs-CZ" sz="3200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  <a:t>v  16:00 hod, Kněževes</a:t>
            </a:r>
            <a:br>
              <a:rPr lang="cs-CZ" sz="2400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</a:br>
            <a:br>
              <a:rPr lang="cs-CZ" sz="3600" b="1" dirty="0">
                <a:solidFill>
                  <a:srgbClr val="31B4E6">
                    <a:lumMod val="75000"/>
                  </a:srgbClr>
                </a:solidFill>
              </a:rPr>
            </a:br>
            <a:r>
              <a:rPr lang="cs-CZ" sz="2800" b="1" dirty="0">
                <a:solidFill>
                  <a:schemeClr val="accent3"/>
                </a:solidFill>
              </a:rPr>
              <a:t>Integrovaný Regionální Operační Program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661185"/>
            <a:ext cx="8915399" cy="112628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1"/>
                </a:solidFill>
              </a:rPr>
              <a:t>      </a:t>
            </a:r>
            <a:r>
              <a:rPr lang="cs-CZ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1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32B3D0-995A-41B1-8225-852FA2963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84" y="6313978"/>
            <a:ext cx="8675360" cy="24995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101" y="343545"/>
            <a:ext cx="6614055" cy="10916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73" y="5137348"/>
            <a:ext cx="1182727" cy="117663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859136D-6C50-4CA9-86DF-F0269AC416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4950" y="1402276"/>
            <a:ext cx="6550341" cy="110843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43F2753-8B81-4970-94CE-F71793556F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5283" y="6277399"/>
            <a:ext cx="1188823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0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827556"/>
            <a:ext cx="8915399" cy="784220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73" y="5454674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812086" y="1059345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odkazy   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12087" y="1095666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812086" y="1872983"/>
            <a:ext cx="925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7FAD528-E59A-4FD6-AAD5-618460205120}"/>
              </a:ext>
            </a:extLst>
          </p:cNvPr>
          <p:cNvSpPr/>
          <p:nvPr/>
        </p:nvSpPr>
        <p:spPr>
          <a:xfrm>
            <a:off x="812086" y="1844009"/>
            <a:ext cx="10924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http://www.irop.mmr.cz</a:t>
            </a: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www.maskpz.cz</a:t>
            </a:r>
            <a:r>
              <a:rPr 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Nadřazená Výzva č. 68 IROP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Obecná část pravidel pro žadatele a příjemce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Přílohy Obecných pravidel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Specifická část pravidel pro žadatele a příjemce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Přílohy Specifických pravidel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Postup pro podání žádosti o 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podporuv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MS2014+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Osnova studie proveditelnosti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987" y="5643679"/>
            <a:ext cx="8915399" cy="71731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260" y="5382675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568783" y="2567843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a diskuze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568784" y="1866737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997839"/>
            <a:ext cx="9614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-1517046" y="1975065"/>
            <a:ext cx="9258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b="1" dirty="0">
              <a:solidFill>
                <a:srgbClr val="90C2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0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987" y="5643679"/>
            <a:ext cx="8915399" cy="71731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056" y="211938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260" y="5382675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568784" y="1605127"/>
            <a:ext cx="866091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 </a:t>
            </a:r>
          </a:p>
          <a:p>
            <a:pPr algn="ctr"/>
            <a:r>
              <a:rPr lang="cs-CZ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</a:p>
          <a:p>
            <a:pPr algn="ctr"/>
            <a:endParaRPr lang="cs-CZ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Miroslava Novopacká</a:t>
            </a:r>
          </a:p>
          <a:p>
            <a:pPr algn="ctr"/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Jitka Toušová </a:t>
            </a:r>
          </a:p>
          <a:p>
            <a:pPr algn="ctr"/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Přemysl Růžička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568784" y="1866737"/>
            <a:ext cx="92582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09C364-FBFA-4A71-8910-BA4E416BBF24}"/>
              </a:ext>
            </a:extLst>
          </p:cNvPr>
          <p:cNvSpPr/>
          <p:nvPr/>
        </p:nvSpPr>
        <p:spPr>
          <a:xfrm>
            <a:off x="812087" y="1997839"/>
            <a:ext cx="9614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79B6D02-5E9E-42B7-8266-A440DCBADF56}"/>
              </a:ext>
            </a:extLst>
          </p:cNvPr>
          <p:cNvSpPr/>
          <p:nvPr/>
        </p:nvSpPr>
        <p:spPr>
          <a:xfrm>
            <a:off x="-1517046" y="1975065"/>
            <a:ext cx="9258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b="1" dirty="0">
              <a:solidFill>
                <a:srgbClr val="90C2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51CBAB-F2A8-4D4E-A580-44F9CF8585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7905" y="2602800"/>
            <a:ext cx="1571249" cy="156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278" y="5557668"/>
            <a:ext cx="8915399" cy="112628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232B3D0-995A-41B1-8225-852FA2963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84" y="6278230"/>
            <a:ext cx="8675360" cy="24995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101" y="343545"/>
            <a:ext cx="6614055" cy="10916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73" y="5077504"/>
            <a:ext cx="1182727" cy="117663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2A58936-2B91-4B13-A91F-899AF2B759D7}"/>
              </a:ext>
            </a:extLst>
          </p:cNvPr>
          <p:cNvSpPr txBox="1"/>
          <p:nvPr/>
        </p:nvSpPr>
        <p:spPr>
          <a:xfrm>
            <a:off x="1894369" y="1520663"/>
            <a:ext cx="694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u="sng" dirty="0">
                <a:solidFill>
                  <a:schemeClr val="accent1"/>
                </a:solidFill>
              </a:rPr>
              <a:t>Program semináře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93976A5-F803-4635-BE2E-1596229768D5}"/>
              </a:ext>
            </a:extLst>
          </p:cNvPr>
          <p:cNvSpPr txBox="1"/>
          <p:nvPr/>
        </p:nvSpPr>
        <p:spPr>
          <a:xfrm>
            <a:off x="1894369" y="2267415"/>
            <a:ext cx="7349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výzvy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Způsobilost výdajů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přílohy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hodnocení a výběru projektů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Důležité odkazy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a diskuze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F3D7F5F-7733-4DBC-A2EB-D491AF337582}"/>
              </a:ext>
            </a:extLst>
          </p:cNvPr>
          <p:cNvSpPr/>
          <p:nvPr/>
        </p:nvSpPr>
        <p:spPr>
          <a:xfrm>
            <a:off x="668771" y="6278230"/>
            <a:ext cx="12939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i="1" dirty="0">
                <a:solidFill>
                  <a:schemeClr val="bg1"/>
                </a:solidFill>
              </a:rPr>
              <a:t>„Společně k cíli.“</a:t>
            </a:r>
          </a:p>
        </p:txBody>
      </p:sp>
    </p:spTree>
    <p:extLst>
      <p:ext uri="{BB962C8B-B14F-4D97-AF65-F5344CB8AC3E}">
        <p14:creationId xmlns:p14="http://schemas.microsoft.com/office/powerpoint/2010/main" val="257363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919176"/>
            <a:ext cx="8915399" cy="112628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73" y="547852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1062454" y="1040800"/>
            <a:ext cx="8660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>
                <a:solidFill>
                  <a:schemeClr val="accent1"/>
                </a:solidFill>
              </a:rPr>
              <a:t>Představení Výzvy</a:t>
            </a:r>
            <a:br>
              <a:rPr lang="cs-CZ" sz="2800" b="1" dirty="0">
                <a:solidFill>
                  <a:schemeClr val="accent1"/>
                </a:solidFill>
              </a:rPr>
            </a:br>
            <a:r>
              <a:rPr lang="cs-CZ" sz="28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cs-CZ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výzva MAS KPZ, z.s. – IROP – Zvyšování kvality škol-III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835419" y="2052111"/>
            <a:ext cx="935825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1"/>
                </a:solidFill>
              </a:rPr>
              <a:t>Specifický cíl IROP: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4.1 Posílení komunitně vedeného místního rozvoje za účelem zvýšení kvality života ve venkovských oblastech a aktivizace místního potenciálu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1"/>
                </a:solidFill>
              </a:rPr>
              <a:t>Vazba na výzvu ŘO IROP</a:t>
            </a:r>
            <a:r>
              <a:rPr lang="cs-CZ" dirty="0">
                <a:solidFill>
                  <a:schemeClr val="accent1"/>
                </a:solidFill>
              </a:rPr>
              <a:t>: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68. výzva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IROP – ZVYŠOVÁNÍ KVALITY A DOSTUPNOSTI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INFRASTRUKTURY PRO VZDĚLÁVÁNÍ A CELOŽIVOTNÍ UČENÍ – INTEGROVANÉ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PROJEKTY CLLD – SC 4.1“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Číslo výzvy MAS: </a:t>
            </a:r>
            <a:r>
              <a:rPr lang="cs-CZ" sz="1600" dirty="0">
                <a:solidFill>
                  <a:schemeClr val="accent2"/>
                </a:solidFill>
              </a:rPr>
              <a:t>Výzva č. 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Opatření integrované strategie: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1.1.1 Zvyšování kvality základních a mateřských škol 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Vyhlášení výzvy a zahájení příjmu žádostí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cs-CZ" sz="1600" b="1" dirty="0">
                <a:solidFill>
                  <a:schemeClr val="accent1"/>
                </a:solidFill>
              </a:rPr>
              <a:t>11. 05. 2020, 10:00 hod.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Ukončení příjmu žádostí o podporu:  </a:t>
            </a:r>
            <a:r>
              <a:rPr lang="cs-CZ" b="1" dirty="0">
                <a:solidFill>
                  <a:schemeClr val="accent1"/>
                </a:solidFill>
              </a:rPr>
              <a:t>1</a:t>
            </a:r>
            <a:r>
              <a:rPr lang="cs-CZ" sz="1600" b="1" dirty="0">
                <a:solidFill>
                  <a:schemeClr val="accent1"/>
                </a:solidFill>
              </a:rPr>
              <a:t>1.07. 2020, 23:59 hod.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Druh výzvy MAS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Kolová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Datum zahájení fyzické realizace projektu: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1. 1. 2014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Nejzazší datum pro ukončení fyzické realizace projektu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30. 06. 2023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3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5800263"/>
            <a:ext cx="8915399" cy="512966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73" y="546843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775369" y="971919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</a:rPr>
              <a:t>Představení Výzvy  -  Termíny a alokace</a:t>
            </a:r>
            <a:endParaRPr lang="cs-CZ" sz="2800" u="sng" dirty="0">
              <a:solidFill>
                <a:schemeClr val="accent1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17370" y="1528891"/>
            <a:ext cx="935825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alokace výzvy: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výzvy MAS  </a:t>
            </a: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9 511 337,-  Kč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výše celkových způsobilých výdajů:         500 000,- Kč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výše celkových způsobilých výdajů:      4 000 000,- Kč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Nejzazší datum pro ukončení fyzické realizace projektu: 30.06. 2023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podpory: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 ex-post financování</a:t>
            </a:r>
            <a:b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Míra podpory:   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95 % (5 % spoluúčast žadatele)</a:t>
            </a:r>
          </a:p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Křížové financování není umožněno.</a:t>
            </a:r>
          </a:p>
          <a:p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2515" y="5908120"/>
            <a:ext cx="8915399" cy="493871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041" y="556674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Výzvy  -  Oprávnění žadatelé</a:t>
            </a:r>
            <a:endParaRPr lang="cs-CZ" sz="2800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5" y="1507630"/>
            <a:ext cx="935825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Společné pro všechny aktivity </a:t>
            </a:r>
            <a:endParaRPr lang="cs-CZ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zřizované nebo zakládané obcemi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nestátní neziskové organizace</a:t>
            </a:r>
          </a:p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Aktivita infrastruktura pro předškolní vzdělávání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a školská zařízení v oblasti předškolního vzdělávání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subjekty podílející se na realizaci vzdělávacích aktivit v oblasti předškolního vzdělávání a péče o děti</a:t>
            </a:r>
          </a:p>
          <a:p>
            <a:endParaRPr lang="cs-CZ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/>
            <a:r>
              <a:rPr 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Aktivita infrastruktura základních škol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a školská zařízení v oblasti základního vzdělávání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další subjekty podílející se na realizaci vzdělávacích aktivit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cs-CZ" sz="2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1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277" y="5972177"/>
            <a:ext cx="8915399" cy="494288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360" y="5631006"/>
            <a:ext cx="102291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Výzvy  -  Cílové skupiny </a:t>
            </a:r>
            <a:endParaRPr lang="cs-CZ" sz="2800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6" y="1734321"/>
            <a:ext cx="925827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Společné pro všechny aktivity </a:t>
            </a:r>
            <a:endParaRPr lang="cs-CZ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osoby sociálně vyloučené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osoby ohrožené sociálním vyloučením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osoby se speciálními vzdělávacími potřebami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pedagogičtí pracovníci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pracovníci a dobrovolní pracovníci organizací působících v oblasti vzdělávání nebo asistenčních služeb</a:t>
            </a:r>
          </a:p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Aktivita infrastruktura pro předškolní vzdělávání 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děti do 3 let</a:t>
            </a:r>
          </a:p>
          <a:p>
            <a:pPr marL="715963" lvl="0" indent="-354013">
              <a:buFont typeface="Wingdings" panose="05000000000000000000" pitchFamily="2" charset="2"/>
              <a:buChar char="Ø"/>
            </a:pPr>
            <a:r>
              <a:rPr lang="cs-CZ" dirty="0"/>
              <a:t>děti v předškolním vzdělávání</a:t>
            </a:r>
            <a:endParaRPr lang="cs-CZ" b="1" dirty="0"/>
          </a:p>
          <a:p>
            <a:endParaRPr lang="cs-CZ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/>
            <a:r>
              <a:rPr lang="cs-CZ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Aktivita infrastruktura základních škol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dirty="0"/>
              <a:t>žáci (studenti)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2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6768" y="5910274"/>
            <a:ext cx="8915399" cy="628103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041" y="5636011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984410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5" y="1761343"/>
            <a:ext cx="925827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sz="28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základních škol </a:t>
            </a:r>
          </a:p>
          <a:p>
            <a:endParaRPr lang="cs-CZ" sz="28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infrastruktura pro předškolní vzdělávání </a:t>
            </a:r>
          </a:p>
          <a:p>
            <a:pPr lvl="0"/>
            <a:endParaRPr lang="cs-CZ" sz="28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2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76C3675-058F-47CF-B674-5ECBBEEBE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8277" y="5942884"/>
            <a:ext cx="8915399" cy="646332"/>
          </a:xfrm>
        </p:spPr>
        <p:txBody>
          <a:bodyPr/>
          <a:lstStyle/>
          <a:p>
            <a:pPr lvl="0" algn="l">
              <a:spcBef>
                <a:spcPts val="0"/>
              </a:spcBef>
              <a:buClrTx/>
              <a:buSzTx/>
            </a:pPr>
            <a:r>
              <a:rPr lang="cs-CZ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info@maskpz.cz</a:t>
            </a:r>
            <a:r>
              <a:rPr lang="cs-CZ" dirty="0">
                <a:solidFill>
                  <a:schemeClr val="accent2"/>
                </a:solidFill>
              </a:rPr>
              <a:t>      </a:t>
            </a:r>
            <a:r>
              <a:rPr lang="cs-CZ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www.maskpz.cz</a:t>
            </a:r>
            <a:r>
              <a:rPr lang="cs-CZ" dirty="0">
                <a:solidFill>
                  <a:schemeClr val="accent2"/>
                </a:solidFill>
              </a:rPr>
              <a:t>          </a:t>
            </a:r>
            <a:r>
              <a:rPr lang="cs-CZ" sz="1400" dirty="0">
                <a:solidFill>
                  <a:srgbClr val="E6B91E">
                    <a:lumMod val="50000"/>
                  </a:srgbClr>
                </a:solidFill>
              </a:rPr>
              <a:t>tel. 603 246 655 nebo 603 838 789</a:t>
            </a:r>
            <a:endParaRPr lang="cs-CZ" sz="900" dirty="0">
              <a:solidFill>
                <a:srgbClr val="E6B91E">
                  <a:lumMod val="50000"/>
                </a:srgb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C278A8-EA82-4CB6-A013-49550631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340" y="106544"/>
            <a:ext cx="6070979" cy="100200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B07B4E-9969-4239-B600-12EFB647A5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43" y="5677735"/>
            <a:ext cx="1182727" cy="117663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D610136-7416-43AA-B3CA-F2A7ED74501E}"/>
              </a:ext>
            </a:extLst>
          </p:cNvPr>
          <p:cNvSpPr/>
          <p:nvPr/>
        </p:nvSpPr>
        <p:spPr>
          <a:xfrm>
            <a:off x="955405" y="1128567"/>
            <a:ext cx="866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aktivy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D8EFCD1-0AAE-4F00-8678-BD95722DDA7E}"/>
              </a:ext>
            </a:extLst>
          </p:cNvPr>
          <p:cNvSpPr/>
          <p:nvPr/>
        </p:nvSpPr>
        <p:spPr>
          <a:xfrm>
            <a:off x="955406" y="1507630"/>
            <a:ext cx="9258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6544F96-61FB-4F12-89B1-AE6AB27F9185}"/>
              </a:ext>
            </a:extLst>
          </p:cNvPr>
          <p:cNvSpPr/>
          <p:nvPr/>
        </p:nvSpPr>
        <p:spPr>
          <a:xfrm>
            <a:off x="955405" y="2107527"/>
            <a:ext cx="81885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Hlavní aktivity: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hlavní aktivity projektu musí být vynaloženo </a:t>
            </a:r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85 %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celkových způsobilých výdajů projektu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Vedlejší aktivity: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vedlejší aktivity projektu může být vynaloženo </a:t>
            </a:r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15 %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celkových způsobilých výdajů projektu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Rozložení výdajů na hlavní a vedlejší aktivity projektu je předmětem kontroly CRR při závěrečném ověření způsobilosti projektu.</a:t>
            </a:r>
          </a:p>
        </p:txBody>
      </p:sp>
    </p:spTree>
    <p:extLst>
      <p:ext uri="{BB962C8B-B14F-4D97-AF65-F5344CB8AC3E}">
        <p14:creationId xmlns:p14="http://schemas.microsoft.com/office/powerpoint/2010/main" val="2123576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2074</Words>
  <Application>Microsoft Office PowerPoint</Application>
  <PresentationFormat>Širokoúhlá obrazovka</PresentationFormat>
  <Paragraphs>271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Fazeta</vt:lpstr>
      <vt:lpstr>        5. výzva MAS Rozvoj Kladenska a Prahy-západ, z.s. IROP- Bezpečnost dopravy  II  6. výzva MAS Rozvoj Kladenska a Prahy-západ, z.s. IROP-Zvyšování kvality škol III</vt:lpstr>
      <vt:lpstr>6. výzva MAS Rozvoj Kladenska a Prahy-západ, z.s. IROP-Zvyšování kvality škol III 03.06.2020  v  16:00 hod, Kněževes  Integrovaný Regionální Operační Program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výzva MAS Rozvoj Kladenska a Prahy-západ, z.s. IROP-Zvyšování kvality škol-III  Integrovaný Regionální Operační Program</dc:title>
  <dc:creator>Jitka</dc:creator>
  <cp:lastModifiedBy>Jitka</cp:lastModifiedBy>
  <cp:revision>39</cp:revision>
  <dcterms:created xsi:type="dcterms:W3CDTF">2020-05-18T08:52:48Z</dcterms:created>
  <dcterms:modified xsi:type="dcterms:W3CDTF">2020-12-04T12:56:07Z</dcterms:modified>
</cp:coreProperties>
</file>