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7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8" r:id="rId3"/>
    <p:sldId id="257" r:id="rId4"/>
    <p:sldId id="259" r:id="rId5"/>
    <p:sldId id="268" r:id="rId6"/>
    <p:sldId id="260" r:id="rId7"/>
    <p:sldId id="262" r:id="rId8"/>
    <p:sldId id="266" r:id="rId9"/>
    <p:sldId id="267" r:id="rId10"/>
    <p:sldId id="290" r:id="rId11"/>
    <p:sldId id="336" r:id="rId12"/>
    <p:sldId id="346" r:id="rId13"/>
    <p:sldId id="334" r:id="rId14"/>
    <p:sldId id="335" r:id="rId15"/>
    <p:sldId id="337" r:id="rId16"/>
    <p:sldId id="338" r:id="rId17"/>
    <p:sldId id="339" r:id="rId18"/>
    <p:sldId id="341" r:id="rId19"/>
    <p:sldId id="340" r:id="rId20"/>
    <p:sldId id="342" r:id="rId21"/>
    <p:sldId id="343" r:id="rId22"/>
    <p:sldId id="317" r:id="rId23"/>
    <p:sldId id="315" r:id="rId24"/>
    <p:sldId id="316" r:id="rId25"/>
    <p:sldId id="318" r:id="rId26"/>
    <p:sldId id="344" r:id="rId27"/>
    <p:sldId id="319" r:id="rId28"/>
    <p:sldId id="320" r:id="rId29"/>
    <p:sldId id="321" r:id="rId30"/>
    <p:sldId id="322" r:id="rId31"/>
    <p:sldId id="323" r:id="rId32"/>
    <p:sldId id="325" r:id="rId33"/>
    <p:sldId id="324" r:id="rId34"/>
    <p:sldId id="327" r:id="rId35"/>
    <p:sldId id="329" r:id="rId36"/>
    <p:sldId id="345" r:id="rId37"/>
    <p:sldId id="330" r:id="rId38"/>
    <p:sldId id="326" r:id="rId39"/>
    <p:sldId id="331" r:id="rId40"/>
    <p:sldId id="328" r:id="rId41"/>
    <p:sldId id="333" r:id="rId42"/>
    <p:sldId id="332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tka" initials="J" lastIdx="1" clrIdx="0">
    <p:extLst>
      <p:ext uri="{19B8F6BF-5375-455C-9EA6-DF929625EA0E}">
        <p15:presenceInfo xmlns:p15="http://schemas.microsoft.com/office/powerpoint/2012/main" userId="Jit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E9C1CC-CE0B-4849-B92D-726EA877A513}" v="1" dt="2023-04-12T09:33:38.1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6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ka Novopacká" userId="1423a4163241471b" providerId="LiveId" clId="{86E9C1CC-CE0B-4849-B92D-726EA877A513}"/>
    <pc:docChg chg="undo custSel addSld delSld modSld sldOrd">
      <pc:chgData name="Mirka Novopacká" userId="1423a4163241471b" providerId="LiveId" clId="{86E9C1CC-CE0B-4849-B92D-726EA877A513}" dt="2023-04-12T10:25:58.322" v="464" actId="207"/>
      <pc:docMkLst>
        <pc:docMk/>
      </pc:docMkLst>
      <pc:sldChg chg="modSp mod ord">
        <pc:chgData name="Mirka Novopacká" userId="1423a4163241471b" providerId="LiveId" clId="{86E9C1CC-CE0B-4849-B92D-726EA877A513}" dt="2023-04-12T10:17:18.679" v="425"/>
        <pc:sldMkLst>
          <pc:docMk/>
          <pc:sldMk cId="3050296304" sldId="256"/>
        </pc:sldMkLst>
        <pc:spChg chg="mod">
          <ac:chgData name="Mirka Novopacká" userId="1423a4163241471b" providerId="LiveId" clId="{86E9C1CC-CE0B-4849-B92D-726EA877A513}" dt="2023-04-12T09:48:03.499" v="423" actId="27636"/>
          <ac:spMkLst>
            <pc:docMk/>
            <pc:sldMk cId="3050296304" sldId="256"/>
            <ac:spMk id="3" creationId="{CE7B3A13-B5AA-46CE-8699-C645D511AE62}"/>
          </ac:spMkLst>
        </pc:spChg>
      </pc:sldChg>
      <pc:sldChg chg="modSp mod">
        <pc:chgData name="Mirka Novopacká" userId="1423a4163241471b" providerId="LiveId" clId="{86E9C1CC-CE0B-4849-B92D-726EA877A513}" dt="2023-04-12T08:56:00.757" v="48" actId="27636"/>
        <pc:sldMkLst>
          <pc:docMk/>
          <pc:sldMk cId="1327848355" sldId="262"/>
        </pc:sldMkLst>
        <pc:spChg chg="mod">
          <ac:chgData name="Mirka Novopacká" userId="1423a4163241471b" providerId="LiveId" clId="{86E9C1CC-CE0B-4849-B92D-726EA877A513}" dt="2023-04-12T08:56:00.757" v="48" actId="27636"/>
          <ac:spMkLst>
            <pc:docMk/>
            <pc:sldMk cId="1327848355" sldId="262"/>
            <ac:spMk id="6" creationId="{92AE53B0-9E71-4B24-9296-83CE68C3969B}"/>
          </ac:spMkLst>
        </pc:spChg>
      </pc:sldChg>
      <pc:sldChg chg="modSp mod">
        <pc:chgData name="Mirka Novopacká" userId="1423a4163241471b" providerId="LiveId" clId="{86E9C1CC-CE0B-4849-B92D-726EA877A513}" dt="2023-04-12T09:09:24.283" v="50" actId="13926"/>
        <pc:sldMkLst>
          <pc:docMk/>
          <pc:sldMk cId="905649234" sldId="321"/>
        </pc:sldMkLst>
        <pc:spChg chg="mod">
          <ac:chgData name="Mirka Novopacká" userId="1423a4163241471b" providerId="LiveId" clId="{86E9C1CC-CE0B-4849-B92D-726EA877A513}" dt="2023-04-12T09:09:24.283" v="50" actId="13926"/>
          <ac:spMkLst>
            <pc:docMk/>
            <pc:sldMk cId="905649234" sldId="321"/>
            <ac:spMk id="5" creationId="{59C9D816-FFBA-4F55-A180-6D89B2DD2B07}"/>
          </ac:spMkLst>
        </pc:spChg>
      </pc:sldChg>
      <pc:sldChg chg="modSp mod">
        <pc:chgData name="Mirka Novopacká" userId="1423a4163241471b" providerId="LiveId" clId="{86E9C1CC-CE0B-4849-B92D-726EA877A513}" dt="2023-04-12T10:25:58.322" v="464" actId="207"/>
        <pc:sldMkLst>
          <pc:docMk/>
          <pc:sldMk cId="3227842215" sldId="326"/>
        </pc:sldMkLst>
        <pc:spChg chg="mod">
          <ac:chgData name="Mirka Novopacká" userId="1423a4163241471b" providerId="LiveId" clId="{86E9C1CC-CE0B-4849-B92D-726EA877A513}" dt="2023-04-12T10:25:58.322" v="464" actId="207"/>
          <ac:spMkLst>
            <pc:docMk/>
            <pc:sldMk cId="3227842215" sldId="326"/>
            <ac:spMk id="6" creationId="{FE4F5D84-F6F3-4252-8782-657F4C176574}"/>
          </ac:spMkLst>
        </pc:spChg>
      </pc:sldChg>
      <pc:sldChg chg="ord">
        <pc:chgData name="Mirka Novopacká" userId="1423a4163241471b" providerId="LiveId" clId="{86E9C1CC-CE0B-4849-B92D-726EA877A513}" dt="2023-04-12T09:43:51.723" v="372" actId="20578"/>
        <pc:sldMkLst>
          <pc:docMk/>
          <pc:sldMk cId="3366955999" sldId="327"/>
        </pc:sldMkLst>
      </pc:sldChg>
      <pc:sldChg chg="modSp mod">
        <pc:chgData name="Mirka Novopacká" userId="1423a4163241471b" providerId="LiveId" clId="{86E9C1CC-CE0B-4849-B92D-726EA877A513}" dt="2023-04-12T09:47:20.705" v="420" actId="20577"/>
        <pc:sldMkLst>
          <pc:docMk/>
          <pc:sldMk cId="1632121544" sldId="329"/>
        </pc:sldMkLst>
        <pc:spChg chg="mod">
          <ac:chgData name="Mirka Novopacká" userId="1423a4163241471b" providerId="LiveId" clId="{86E9C1CC-CE0B-4849-B92D-726EA877A513}" dt="2023-04-12T09:47:20.705" v="420" actId="20577"/>
          <ac:spMkLst>
            <pc:docMk/>
            <pc:sldMk cId="1632121544" sldId="329"/>
            <ac:spMk id="5" creationId="{9301C50F-61E5-45D1-8A82-BA797B0F73FC}"/>
          </ac:spMkLst>
        </pc:spChg>
      </pc:sldChg>
      <pc:sldChg chg="modSp mod">
        <pc:chgData name="Mirka Novopacká" userId="1423a4163241471b" providerId="LiveId" clId="{86E9C1CC-CE0B-4849-B92D-726EA877A513}" dt="2023-04-12T09:11:41.446" v="52" actId="207"/>
        <pc:sldMkLst>
          <pc:docMk/>
          <pc:sldMk cId="1608435020" sldId="330"/>
        </pc:sldMkLst>
        <pc:spChg chg="mod">
          <ac:chgData name="Mirka Novopacká" userId="1423a4163241471b" providerId="LiveId" clId="{86E9C1CC-CE0B-4849-B92D-726EA877A513}" dt="2023-04-12T09:11:41.446" v="52" actId="207"/>
          <ac:spMkLst>
            <pc:docMk/>
            <pc:sldMk cId="1608435020" sldId="330"/>
            <ac:spMk id="6" creationId="{57A381A7-95AB-417D-94E0-6686C0B5B9BF}"/>
          </ac:spMkLst>
        </pc:spChg>
      </pc:sldChg>
      <pc:sldChg chg="modSp mod">
        <pc:chgData name="Mirka Novopacká" userId="1423a4163241471b" providerId="LiveId" clId="{86E9C1CC-CE0B-4849-B92D-726EA877A513}" dt="2023-04-12T09:42:52.351" v="369" actId="13926"/>
        <pc:sldMkLst>
          <pc:docMk/>
          <pc:sldMk cId="1839839970" sldId="331"/>
        </pc:sldMkLst>
        <pc:spChg chg="mod">
          <ac:chgData name="Mirka Novopacká" userId="1423a4163241471b" providerId="LiveId" clId="{86E9C1CC-CE0B-4849-B92D-726EA877A513}" dt="2023-04-12T09:42:52.351" v="369" actId="13926"/>
          <ac:spMkLst>
            <pc:docMk/>
            <pc:sldMk cId="1839839970" sldId="331"/>
            <ac:spMk id="5" creationId="{37D480E1-C1E9-4068-916F-88224605CA72}"/>
          </ac:spMkLst>
        </pc:spChg>
      </pc:sldChg>
      <pc:sldChg chg="modSp mod">
        <pc:chgData name="Mirka Novopacká" userId="1423a4163241471b" providerId="LiveId" clId="{86E9C1CC-CE0B-4849-B92D-726EA877A513}" dt="2023-04-12T08:57:16.110" v="49" actId="207"/>
        <pc:sldMkLst>
          <pc:docMk/>
          <pc:sldMk cId="1308213171" sldId="336"/>
        </pc:sldMkLst>
        <pc:spChg chg="mod">
          <ac:chgData name="Mirka Novopacká" userId="1423a4163241471b" providerId="LiveId" clId="{86E9C1CC-CE0B-4849-B92D-726EA877A513}" dt="2023-04-12T08:57:16.110" v="49" actId="207"/>
          <ac:spMkLst>
            <pc:docMk/>
            <pc:sldMk cId="1308213171" sldId="336"/>
            <ac:spMk id="5" creationId="{00A8F32C-F37A-487A-8AE3-7AEC9B148D92}"/>
          </ac:spMkLst>
        </pc:spChg>
      </pc:sldChg>
      <pc:sldChg chg="new del">
        <pc:chgData name="Mirka Novopacká" userId="1423a4163241471b" providerId="LiveId" clId="{86E9C1CC-CE0B-4849-B92D-726EA877A513}" dt="2023-04-12T09:33:54.672" v="102" actId="680"/>
        <pc:sldMkLst>
          <pc:docMk/>
          <pc:sldMk cId="636232441" sldId="34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2563B08E-0A7B-4E6B-9EB4-5EFD0F1F4C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6345AE4-96DA-4D5D-872E-91E16858A9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48EB3-A2C5-4EC1-B4A5-8FECD282EB48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48F55B-4EBE-450E-A0B7-C2722083D8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02811E7-A98F-41D2-93B0-15FB1A04D3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B480D-AB03-4FE7-B1A3-96417EA29F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60874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7088C-754D-4818-B992-F478CACFFFF4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FADE6-F082-43FF-AAB3-C137B8719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61320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2A23-BF9D-4AFF-8728-B62AEAFE610B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1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4B9B-1AAA-4915-A9B9-2DDAF5A08F4C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296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571D5-176A-443C-8F70-522ABFBD3EF4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067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3AEB-B960-4C43-B3FF-66B615AAAE56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638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39BD-ACF5-4FDE-A4CA-D289B5204854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7455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1AB4-9E0E-47B4-B1F8-FBDB4D12000B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834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FCF8-9232-4FC8-BD3E-2626D632FABD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48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4F01-770C-4D2C-94D7-496BD209A612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27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D804-D877-4891-8845-29ACD31904E4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8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6DC10-E5B3-43A9-98A5-3D8F0A6B0EB4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18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5F18-24CB-477B-90C9-8A30A486F906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4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4250-0680-4FB3-9E42-C209E1011127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34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A49A-3AEA-444C-BF82-E5AAF2F321AB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7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A030-A18B-41C9-B1BF-BF7EB4258591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E199-8064-4CA6-BB46-60562A80584D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399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10A-C016-47E5-845E-D3B776F78F29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61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EE5D8-93DE-4024-97AF-15B3337CCE75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92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maskpz.cz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maskpz.cz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amatkovykatalog.cz/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askpz.cz/" TargetMode="External"/><Relationship Id="rId5" Type="http://schemas.openxmlformats.org/officeDocument/2006/relationships/hyperlink" Target="mailto:info@maskpz.cz" TargetMode="Externa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kpz.cz/" TargetMode="External"/><Relationship Id="rId2" Type="http://schemas.openxmlformats.org/officeDocument/2006/relationships/hyperlink" Target="mailto:info@maskpz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szif.cz/" TargetMode="External"/><Relationship Id="rId4" Type="http://schemas.openxmlformats.org/officeDocument/2006/relationships/hyperlink" Target="http://www.maskpz.cz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szif.cz/" TargetMode="External"/><Relationship Id="rId4" Type="http://schemas.openxmlformats.org/officeDocument/2006/relationships/hyperlink" Target="http://www.maskpz.cz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szif.cz/" TargetMode="External"/><Relationship Id="rId4" Type="http://schemas.openxmlformats.org/officeDocument/2006/relationships/hyperlink" Target="http://www.maskpz.cz/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24CE9-4A41-447A-82E6-8AACF28D4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7567" y="1110297"/>
            <a:ext cx="7766936" cy="1646302"/>
          </a:xfrm>
        </p:spPr>
        <p:txBody>
          <a:bodyPr>
            <a:normAutofit/>
          </a:bodyPr>
          <a:lstStyle/>
          <a:p>
            <a:r>
              <a:rPr lang="cs-CZ" dirty="0"/>
              <a:t>SEMINÁŘ PRO ŽADATELE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7B3A13-B5AA-46CE-8699-C645D511A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5754" y="2708549"/>
            <a:ext cx="7766936" cy="1477802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PROGRAM ROZVOJE VENKOVA  </a:t>
            </a:r>
            <a:b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3200" b="1" dirty="0">
                <a:solidFill>
                  <a:srgbClr val="00B0F0"/>
                </a:solidFill>
              </a:rPr>
              <a:t>Výzva č. 4</a:t>
            </a:r>
          </a:p>
          <a:p>
            <a:pPr algn="ctr"/>
            <a:r>
              <a:rPr lang="cs-CZ" sz="2800" b="1" dirty="0">
                <a:solidFill>
                  <a:schemeClr val="tx1"/>
                </a:solidFill>
              </a:rPr>
              <a:t>12.04.2023  v  14:00 hod, Kněževes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1E9ED79-317C-41A9-91E7-ACCA48CD1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0966" y="419446"/>
            <a:ext cx="1928943" cy="69841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BAD6909-19C4-4885-90C2-BBAF9285D3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015" y="4941102"/>
            <a:ext cx="1180952" cy="1180952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754" y="419446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386A4F2A-4DD7-412B-8275-11D9D37DC8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4071" y="5908658"/>
            <a:ext cx="8675755" cy="247685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40050855-419C-46F0-994D-3F49A4889E39}"/>
              </a:ext>
            </a:extLst>
          </p:cNvPr>
          <p:cNvSpPr/>
          <p:nvPr/>
        </p:nvSpPr>
        <p:spPr>
          <a:xfrm>
            <a:off x="1048625" y="5840823"/>
            <a:ext cx="1770328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„Společně k cíli.“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3465DB3-C65A-4A01-B064-04B580C124F4}"/>
              </a:ext>
            </a:extLst>
          </p:cNvPr>
          <p:cNvSpPr txBox="1"/>
          <p:nvPr/>
        </p:nvSpPr>
        <p:spPr>
          <a:xfrm>
            <a:off x="1933789" y="5278782"/>
            <a:ext cx="7297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hlinkClick r:id="rId6"/>
              </a:rPr>
              <a:t>info@maskpz.cz</a:t>
            </a:r>
            <a:r>
              <a:rPr lang="cs-CZ"/>
              <a:t>      </a:t>
            </a:r>
            <a:r>
              <a:rPr lang="cs-CZ">
                <a:hlinkClick r:id="rId7"/>
              </a:rPr>
              <a:t>www.maskpz.cz</a:t>
            </a:r>
            <a:r>
              <a:rPr lang="cs-CZ"/>
              <a:t>          </a:t>
            </a:r>
            <a:r>
              <a:rPr lang="cs-CZ" sz="140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9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96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FICHE 7:</a:t>
            </a:r>
            <a:br>
              <a:rPr lang="cs-CZ" u="sng" dirty="0"/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Rozvoj podmínek pro setkávání a volnočasové aktivity obyvatel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268923" cy="4106137"/>
          </a:xfrm>
        </p:spPr>
        <p:txBody>
          <a:bodyPr>
            <a:normAutofit fontScale="40000" lnSpcReduction="20000"/>
          </a:bodyPr>
          <a:lstStyle/>
          <a:p>
            <a:r>
              <a:rPr lang="cs-CZ" sz="6000" dirty="0">
                <a:latin typeface="Arial" panose="020B0604020202020204" pitchFamily="34" charset="0"/>
                <a:cs typeface="Arial" panose="020B0604020202020204" pitchFamily="34" charset="0"/>
              </a:rPr>
              <a:t>Alokace na Fichi : </a:t>
            </a:r>
            <a:r>
              <a:rPr lang="cs-CZ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1 171 716,-</a:t>
            </a:r>
            <a:r>
              <a:rPr lang="cs-CZ" sz="54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Kč</a:t>
            </a:r>
            <a:endParaRPr lang="cs-CZ" sz="6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5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oblastí podpory </a:t>
            </a:r>
          </a:p>
          <a:p>
            <a:pPr marL="0" indent="0">
              <a:buNone/>
            </a:pPr>
            <a:r>
              <a:rPr lang="cs-CZ" sz="6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  <a:t>Veřejná prostranství v obcích	</a:t>
            </a:r>
            <a:b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  <a:t>Mateřské a základní školy	    </a:t>
            </a:r>
            <a:b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  <a:t>Hasičské zbrojnice		</a:t>
            </a:r>
            <a:b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  <a:t>Obchody pro obce		</a:t>
            </a:r>
            <a:b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  <a:t>Vybrané kulturní památky</a:t>
            </a:r>
            <a:b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f) </a:t>
            </a:r>
            <a: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  <a:t>Kulturní a spolková zařízení včetně knihoven</a:t>
            </a:r>
            <a:b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g) </a:t>
            </a:r>
            <a: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  <a:t>Stezky</a:t>
            </a:r>
            <a:b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h) </a:t>
            </a:r>
            <a: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  <a:t>Muzea a expozice pro obce</a:t>
            </a:r>
            <a:b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574" y="56770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F6EB98C3-F253-4665-828A-6E80F015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0009" y="6123389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CEE8844-B665-434C-96A8-BF4C80867B2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794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9924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FICHE 7:</a:t>
            </a:r>
            <a:br>
              <a:rPr lang="cs-CZ" u="sng" dirty="0"/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Rozvoj podmínek pro setkávání a volnočasové aktivity obyvatel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475957" cy="4106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Výše dotace: </a:t>
            </a:r>
            <a:b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</a:rPr>
              <a:t>Podpora je poskytována jako příspěvek na vynaložené způsobilé výdaje, a to ve výši </a:t>
            </a:r>
            <a:r>
              <a:rPr lang="cs-CZ" sz="1900" b="1" dirty="0">
                <a:solidFill>
                  <a:schemeClr val="accent2"/>
                </a:solidFill>
                <a:latin typeface="Arial" panose="020B0604020202020204" pitchFamily="34" charset="0"/>
              </a:rPr>
              <a:t>80 % výdajů</a:t>
            </a: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</a:rPr>
              <a:t>, ze kterých je stanovena dotace.</a:t>
            </a:r>
            <a:endParaRPr lang="cs-CZ" sz="19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</a:rPr>
              <a:t>Podpora je poskytována v režimu </a:t>
            </a:r>
            <a:r>
              <a:rPr lang="cs-CZ" sz="1900" b="1" i="1" dirty="0">
                <a:solidFill>
                  <a:schemeClr val="accent2"/>
                </a:solidFill>
                <a:latin typeface="Arial" panose="020B0604020202020204" pitchFamily="34" charset="0"/>
              </a:rPr>
              <a:t>nezakládajícím veřejnou podporu </a:t>
            </a:r>
            <a:r>
              <a:rPr lang="cs-CZ" sz="1900" b="1" dirty="0">
                <a:solidFill>
                  <a:srgbClr val="000000"/>
                </a:solidFill>
                <a:latin typeface="Arial" panose="020B0604020202020204" pitchFamily="34" charset="0"/>
              </a:rPr>
              <a:t>nebo</a:t>
            </a: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</a:rPr>
              <a:t> v režimu </a:t>
            </a:r>
            <a:r>
              <a:rPr lang="cs-CZ" sz="1900" b="1" i="1" dirty="0">
                <a:solidFill>
                  <a:schemeClr val="accent2"/>
                </a:solidFill>
                <a:latin typeface="Arial" panose="020B0604020202020204" pitchFamily="34" charset="0"/>
              </a:rPr>
              <a:t>de minimis </a:t>
            </a:r>
            <a:r>
              <a:rPr lang="cs-CZ" sz="1900" b="1" dirty="0">
                <a:solidFill>
                  <a:srgbClr val="000000"/>
                </a:solidFill>
                <a:latin typeface="Arial" panose="020B0604020202020204" pitchFamily="34" charset="0"/>
              </a:rPr>
              <a:t>dle oblasti podpory </a:t>
            </a:r>
            <a:endParaRPr lang="cs-CZ" sz="19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 rámci článku 20 může žadatel podat jednu žádost na různé oblasti podpory za podmínky splnění definice žadatele a všech odpovídajících podmínek dle oblastí podpory, a to </a:t>
            </a:r>
            <a:r>
              <a:rPr lang="cs-CZ" sz="19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pouze ve stejném režimu podpory</a:t>
            </a:r>
          </a:p>
          <a:p>
            <a:r>
              <a:rPr lang="cs-CZ" sz="19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Projekt musí být v souladu s plány rozvoje obce </a:t>
            </a:r>
            <a:r>
              <a:rPr lang="cs-CZ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– žadatel dokládá Prohlášení o realizaci projektu v souladu s plánem/programem/strategií rozvoje obce</a:t>
            </a:r>
            <a:r>
              <a:rPr lang="cs-CZ" sz="14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(viz Příloha 21)</a:t>
            </a:r>
            <a:endParaRPr lang="cs-CZ" sz="1900" b="1" i="0" u="none" strike="noStrike" baseline="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2"/>
            <a:r>
              <a:rPr lang="cs-CZ" sz="15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br>
              <a:rPr lang="cs-CZ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196" y="56770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F6EB98C3-F253-4665-828A-6E80F015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0009" y="6123389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CEE8844-B665-434C-96A8-BF4C80867B2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794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213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FICHE 7:</a:t>
            </a:r>
            <a:br>
              <a:rPr lang="cs-CZ" u="sng" dirty="0"/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Rozvoj podmínek pro setkávání a volnočasové aktivity obyvatel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334" y="2340292"/>
            <a:ext cx="10562166" cy="41061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Změny v pravidlech 19.2.1  - specifické podmínky  </a:t>
            </a:r>
            <a:b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9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Článek 20 </a:t>
            </a:r>
            <a:r>
              <a:rPr lang="cs-CZ" sz="19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a) </a:t>
            </a:r>
            <a:r>
              <a:rPr lang="cs-CZ" sz="2000" dirty="0"/>
              <a:t>V případě </a:t>
            </a:r>
            <a:r>
              <a:rPr lang="cs-CZ" sz="2000" b="1" dirty="0">
                <a:solidFill>
                  <a:schemeClr val="tx1"/>
                </a:solidFill>
              </a:rPr>
              <a:t>pozemku pod mobiliářem </a:t>
            </a:r>
            <a:r>
              <a:rPr lang="cs-CZ" sz="2000" dirty="0"/>
              <a:t>je přípustný také </a:t>
            </a:r>
            <a:r>
              <a:rPr lang="cs-CZ" sz="2000" b="1" dirty="0">
                <a:solidFill>
                  <a:schemeClr val="tx1"/>
                </a:solidFill>
              </a:rPr>
              <a:t>nájem</a:t>
            </a:r>
            <a:r>
              <a:rPr lang="cs-CZ" sz="2000" dirty="0"/>
              <a:t>. </a:t>
            </a:r>
          </a:p>
          <a:p>
            <a:r>
              <a:rPr lang="cs-CZ" sz="19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Články 20 </a:t>
            </a:r>
            <a:r>
              <a:rPr lang="cs-CZ" sz="19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b) + c)+ d) + f) + h) </a:t>
            </a:r>
            <a:br>
              <a:rPr lang="cs-CZ" sz="19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2000" dirty="0"/>
              <a:t>V případě </a:t>
            </a:r>
            <a:r>
              <a:rPr lang="cs-CZ" sz="2000" b="1" dirty="0">
                <a:solidFill>
                  <a:schemeClr val="tx1"/>
                </a:solidFill>
              </a:rPr>
              <a:t>pozemku pod stavbou </a:t>
            </a:r>
            <a:r>
              <a:rPr lang="cs-CZ" sz="2000" dirty="0"/>
              <a:t>je přípustný také </a:t>
            </a:r>
            <a:r>
              <a:rPr lang="cs-CZ" sz="2000" b="1" dirty="0">
                <a:solidFill>
                  <a:schemeClr val="tx1"/>
                </a:solidFill>
              </a:rPr>
              <a:t>nájem</a:t>
            </a:r>
            <a:r>
              <a:rPr lang="cs-CZ" sz="2000" b="1" dirty="0"/>
              <a:t>.</a:t>
            </a:r>
            <a:r>
              <a:rPr lang="cs-CZ" sz="2000" dirty="0"/>
              <a:t> </a:t>
            </a:r>
            <a:br>
              <a:rPr lang="cs-CZ" sz="2000" dirty="0"/>
            </a:br>
            <a:r>
              <a:rPr lang="cs-CZ" sz="2000" dirty="0"/>
              <a:t>Nebudou podporovány projekty, u kterých způsobilé výdaje, ze kterých je stanovena dotace, na stavební a technologické úpravy </a:t>
            </a:r>
            <a:r>
              <a:rPr lang="cs-CZ" sz="2000" b="1" dirty="0">
                <a:solidFill>
                  <a:schemeClr val="tx1"/>
                </a:solidFill>
              </a:rPr>
              <a:t>opláštěn</a:t>
            </a:r>
            <a:r>
              <a:rPr lang="cs-CZ" sz="2000" b="1" dirty="0"/>
              <a:t>í</a:t>
            </a:r>
            <a:r>
              <a:rPr lang="cs-CZ" sz="2000" dirty="0"/>
              <a:t> budovy </a:t>
            </a:r>
            <a:r>
              <a:rPr lang="cs-CZ" sz="2000" b="1" dirty="0">
                <a:solidFill>
                  <a:schemeClr val="tx1"/>
                </a:solidFill>
              </a:rPr>
              <a:t>přesahují výši 500 000 Kč</a:t>
            </a:r>
            <a:r>
              <a:rPr lang="cs-CZ" sz="2000" dirty="0"/>
              <a:t>.</a:t>
            </a:r>
            <a:r>
              <a:rPr lang="cs-CZ" sz="1900" b="1" i="0" u="none" strike="noStrike" baseline="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cs-CZ" sz="19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Článek 20 f) </a:t>
            </a:r>
            <a:r>
              <a:rPr lang="cs-CZ" sz="2000" dirty="0"/>
              <a:t>Podpora je poskytována ve </a:t>
            </a:r>
            <a:r>
              <a:rPr lang="cs-CZ" sz="2000" b="1" dirty="0">
                <a:solidFill>
                  <a:schemeClr val="tx1"/>
                </a:solidFill>
              </a:rPr>
              <a:t>dvou režimech </a:t>
            </a:r>
            <a:r>
              <a:rPr lang="cs-CZ" sz="2000" dirty="0"/>
              <a:t>dle typu projektu, resp. výběru žadatele: </a:t>
            </a:r>
            <a:br>
              <a:rPr lang="cs-CZ" sz="2000" dirty="0"/>
            </a:br>
            <a:r>
              <a:rPr lang="cs-CZ" sz="2000" dirty="0"/>
              <a:t>1) </a:t>
            </a:r>
            <a:r>
              <a:rPr lang="cs-CZ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Režim nezakládající veřejnou podporu (z popisu projektu musí být zřejmý lokální dopad) </a:t>
            </a:r>
            <a:br>
              <a:rPr lang="cs-CZ" sz="2000" dirty="0"/>
            </a:br>
            <a:r>
              <a:rPr lang="cs-CZ" sz="2000" dirty="0"/>
              <a:t>2) Režim de minimis</a:t>
            </a:r>
            <a:br>
              <a:rPr lang="cs-CZ" sz="2000" dirty="0"/>
            </a:br>
            <a:r>
              <a:rPr lang="cs-CZ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přidána venkovní topidla (062)</a:t>
            </a:r>
            <a:endParaRPr lang="cs-CZ" sz="1900" b="1" i="0" u="none" strike="noStrike" baseline="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sz="1900" b="1" i="0" u="none" strike="noStrike" baseline="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2"/>
            <a:r>
              <a:rPr lang="cs-CZ" sz="15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br>
              <a:rPr lang="cs-CZ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196" y="56770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F6EB98C3-F253-4665-828A-6E80F015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0009" y="6123389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CEE8844-B665-434C-96A8-BF4C80867B2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794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1995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FICHE 7:</a:t>
            </a:r>
            <a:br>
              <a:rPr lang="cs-CZ" u="sng" dirty="0"/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Rozvoj podmínek pro setkávání a volnočasové aktivity obyvatel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6770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F6EB98C3-F253-4665-828A-6E80F015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0009" y="6123389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CEE8844-B665-434C-96A8-BF4C80867B2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794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6016FF4-DCB8-472D-B5D4-73F10527612A}"/>
              </a:ext>
            </a:extLst>
          </p:cNvPr>
          <p:cNvSpPr txBox="1"/>
          <p:nvPr/>
        </p:nvSpPr>
        <p:spPr>
          <a:xfrm>
            <a:off x="854014" y="2378182"/>
            <a:ext cx="85487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Veřejná prostranství v obcích	</a:t>
            </a:r>
            <a:r>
              <a:rPr lang="cs-CZ" sz="2000" b="1" dirty="0">
                <a:solidFill>
                  <a:srgbClr val="FF0000"/>
                </a:solidFill>
              </a:rPr>
              <a:t>viz Pravidla 19.2.1. str 83-84</a:t>
            </a:r>
          </a:p>
          <a:p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64A9AA5-3915-459D-A819-431E312810DA}"/>
              </a:ext>
            </a:extLst>
          </p:cNvPr>
          <p:cNvSpPr txBox="1"/>
          <p:nvPr/>
        </p:nvSpPr>
        <p:spPr>
          <a:xfrm>
            <a:off x="402656" y="2784792"/>
            <a:ext cx="9198544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/>
                </a:solidFill>
              </a:rPr>
              <a:t>Žadatelé: </a:t>
            </a:r>
            <a:r>
              <a:rPr lang="cs-CZ" sz="2400" b="1" dirty="0">
                <a:solidFill>
                  <a:schemeClr val="tx1"/>
                </a:solidFill>
              </a:rPr>
              <a:t>obec nebo svazek obcí    </a:t>
            </a:r>
            <a:r>
              <a:rPr lang="cs-CZ" dirty="0">
                <a:solidFill>
                  <a:schemeClr val="tx1"/>
                </a:solidFill>
              </a:rPr>
              <a:t>Místo realizace v intravilánu obce</a:t>
            </a:r>
          </a:p>
          <a:p>
            <a:pPr algn="l"/>
            <a:endParaRPr lang="cs-CZ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/>
                </a:solidFill>
              </a:rPr>
              <a:t>Způsobilé výdaje: </a:t>
            </a:r>
            <a:r>
              <a:rPr lang="cs-CZ" dirty="0">
                <a:solidFill>
                  <a:schemeClr val="tx1"/>
                </a:solidFill>
              </a:rPr>
              <a:t>vytváření </a:t>
            </a:r>
            <a:r>
              <a:rPr lang="cs-CZ" dirty="0"/>
              <a:t>/ r</a:t>
            </a:r>
            <a:r>
              <a:rPr lang="cs-CZ" dirty="0">
                <a:solidFill>
                  <a:schemeClr val="tx1"/>
                </a:solidFill>
              </a:rPr>
              <a:t>ekonstrukce veřejných prostranství obce zejména úprava povrchů (vč. zatravnění) osvětlení, oplocení, venkovní mobiliář, vodní prvky,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herní prvky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Doplňující výdaje:  </a:t>
            </a:r>
            <a:r>
              <a:rPr lang="cs-CZ" dirty="0"/>
              <a:t>tvoří max. 30 % hodnoty projektu (parkoviště, parkovací stání,</a:t>
            </a:r>
            <a:r>
              <a:rPr lang="cs-CZ" dirty="0">
                <a:solidFill>
                  <a:schemeClr val="tx1"/>
                </a:solidFill>
              </a:rPr>
              <a:t> odstavné  a manipulační plochy)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Nezpůsobilé: </a:t>
            </a:r>
            <a:r>
              <a:rPr lang="cs-CZ" dirty="0"/>
              <a:t>zastávky, sportoviště, nová výstavba pomníků, nákup a výsadba dřevin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C00000"/>
                </a:solidFill>
              </a:rPr>
              <a:t>Nové</a:t>
            </a:r>
            <a:r>
              <a:rPr lang="cs-CZ" dirty="0"/>
              <a:t>  V případě pozemku pod mobiliářem je </a:t>
            </a:r>
            <a:r>
              <a:rPr lang="cs-CZ" dirty="0">
                <a:solidFill>
                  <a:srgbClr val="C00000"/>
                </a:solidFill>
              </a:rPr>
              <a:t>přípustný také nájem</a:t>
            </a:r>
            <a:r>
              <a:rPr lang="cs-CZ" dirty="0"/>
              <a:t>.</a:t>
            </a:r>
          </a:p>
          <a:p>
            <a:endParaRPr lang="cs-CZ" b="1" dirty="0"/>
          </a:p>
          <a:p>
            <a:endParaRPr lang="cs-CZ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366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FICHE 7:</a:t>
            </a:r>
            <a:br>
              <a:rPr lang="cs-CZ" u="sng" dirty="0"/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Rozvoj podmínek pro setkávání a volnočasové aktivity obyvatel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6770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F6EB98C3-F253-4665-828A-6E80F015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0009" y="6123389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CEE8844-B665-434C-96A8-BF4C80867B2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794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6016FF4-DCB8-472D-B5D4-73F10527612A}"/>
              </a:ext>
            </a:extLst>
          </p:cNvPr>
          <p:cNvSpPr txBox="1"/>
          <p:nvPr/>
        </p:nvSpPr>
        <p:spPr>
          <a:xfrm>
            <a:off x="854014" y="2378182"/>
            <a:ext cx="85487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Mateřské a základní školy	</a:t>
            </a:r>
            <a:r>
              <a:rPr lang="cs-CZ" sz="2000" b="1" dirty="0">
                <a:solidFill>
                  <a:srgbClr val="FF0000"/>
                </a:solidFill>
              </a:rPr>
              <a:t>viz Pravidla 19.2.1. str 85-87</a:t>
            </a:r>
          </a:p>
          <a:p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3A067D8-B568-4371-96B7-516360BC3595}"/>
              </a:ext>
            </a:extLst>
          </p:cNvPr>
          <p:cNvSpPr txBox="1"/>
          <p:nvPr/>
        </p:nvSpPr>
        <p:spPr>
          <a:xfrm>
            <a:off x="443448" y="2820426"/>
            <a:ext cx="9721631" cy="3098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sz="1600" b="1" dirty="0">
                <a:solidFill>
                  <a:schemeClr val="tx1"/>
                </a:solidFill>
              </a:rPr>
              <a:t>Žadatelé: obec nebo svazek obcí, příspěvková </a:t>
            </a:r>
            <a:r>
              <a:rPr lang="cs-CZ" sz="1600" b="1" dirty="0" err="1">
                <a:solidFill>
                  <a:schemeClr val="tx1"/>
                </a:solidFill>
              </a:rPr>
              <a:t>org</a:t>
            </a:r>
            <a:r>
              <a:rPr lang="cs-CZ" sz="1600" b="1" dirty="0">
                <a:solidFill>
                  <a:schemeClr val="tx1"/>
                </a:solidFill>
              </a:rPr>
              <a:t>. zřízená obcí a školské právnické osoby zapsané v rejstříku škol, které nejsou zřízeny krajem nebo </a:t>
            </a:r>
            <a:r>
              <a:rPr lang="cs-CZ" sz="1600" b="1" dirty="0" err="1">
                <a:solidFill>
                  <a:schemeClr val="tx1"/>
                </a:solidFill>
              </a:rPr>
              <a:t>org</a:t>
            </a:r>
            <a:r>
              <a:rPr lang="cs-CZ" sz="1600" b="1" dirty="0">
                <a:solidFill>
                  <a:schemeClr val="tx1"/>
                </a:solidFill>
              </a:rPr>
              <a:t>. složkou státu</a:t>
            </a:r>
          </a:p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Způsobilé výdaje: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rekonstrukce (rozšíření) školy a jejího zázemí, stravovacího zařízení, venkovní mobiliář a </a:t>
            </a:r>
            <a:r>
              <a:rPr lang="cs-CZ" sz="1600" b="1" dirty="0">
                <a:solidFill>
                  <a:prstClr val="black"/>
                </a:solidFill>
              </a:rPr>
              <a:t>u MŠ herní prvky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 technologie a další vybavení. U ZŠ ze podpořit pouze KMENOVÉ učebny, dále sborovny, kabinety (které neslouží pro odborné předměty), družiny, technické místnosti. </a:t>
            </a:r>
            <a:r>
              <a:rPr lang="cs-CZ" sz="1600" b="1" dirty="0">
                <a:solidFill>
                  <a:srgbClr val="FF0000"/>
                </a:solidFill>
              </a:rPr>
              <a:t>Nesmí dojít k navýšení kapacity MŠ/ZŠ</a:t>
            </a:r>
            <a:endParaRPr lang="cs-CZ" sz="2000" b="1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sz="1600" b="1" dirty="0">
                <a:solidFill>
                  <a:schemeClr val="accent4">
                    <a:lumMod val="50000"/>
                  </a:schemeClr>
                </a:solidFill>
              </a:rPr>
              <a:t>Doplňující výdaje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cs-CZ" sz="1600" dirty="0">
                <a:solidFill>
                  <a:schemeClr val="tx1"/>
                </a:solidFill>
              </a:rPr>
              <a:t>tvoří max. 30 % hodnoty projektu  (odstavné a parkovací plochy, přístupové cesty v areálu, oplocení, u ZŠ venkovní mobiliář a herní prvky)</a:t>
            </a:r>
          </a:p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sz="1600" b="1" dirty="0">
                <a:solidFill>
                  <a:srgbClr val="FF0000"/>
                </a:solidFill>
              </a:rPr>
              <a:t>Nezpůsobilé výdaje</a:t>
            </a:r>
            <a:r>
              <a:rPr lang="cs-CZ" sz="1600" dirty="0">
                <a:solidFill>
                  <a:schemeClr val="tx1"/>
                </a:solidFill>
              </a:rPr>
              <a:t>: sportoviště a zařízení pro sport </a:t>
            </a:r>
          </a:p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sz="1600" b="1" strike="sngStrike" dirty="0">
                <a:solidFill>
                  <a:schemeClr val="accent2"/>
                </a:solidFill>
              </a:rPr>
              <a:t>Projekty musí být v souladu s MAP vzdělávání </a:t>
            </a:r>
          </a:p>
        </p:txBody>
      </p:sp>
    </p:spTree>
    <p:extLst>
      <p:ext uri="{BB962C8B-B14F-4D97-AF65-F5344CB8AC3E}">
        <p14:creationId xmlns:p14="http://schemas.microsoft.com/office/powerpoint/2010/main" val="4115692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FICHE 7:</a:t>
            </a:r>
            <a:br>
              <a:rPr lang="cs-CZ" u="sng" dirty="0"/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Rozvoj podmínek pro setkávání a volnočasové aktivity obyvatel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6770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F6EB98C3-F253-4665-828A-6E80F015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0009" y="6123389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CEE8844-B665-434C-96A8-BF4C80867B2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794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6016FF4-DCB8-472D-B5D4-73F10527612A}"/>
              </a:ext>
            </a:extLst>
          </p:cNvPr>
          <p:cNvSpPr txBox="1"/>
          <p:nvPr/>
        </p:nvSpPr>
        <p:spPr>
          <a:xfrm>
            <a:off x="854014" y="2378182"/>
            <a:ext cx="85487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Hasičské zbrojnice		</a:t>
            </a:r>
            <a:r>
              <a:rPr lang="cs-CZ" sz="2000" b="1" dirty="0">
                <a:solidFill>
                  <a:srgbClr val="FF0000"/>
                </a:solidFill>
              </a:rPr>
              <a:t>viz Pravidla 19.2.1. str 88-89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3A067D8-B568-4371-96B7-516360BC3595}"/>
              </a:ext>
            </a:extLst>
          </p:cNvPr>
          <p:cNvSpPr txBox="1"/>
          <p:nvPr/>
        </p:nvSpPr>
        <p:spPr>
          <a:xfrm>
            <a:off x="443448" y="2820426"/>
            <a:ext cx="9721631" cy="25750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b="1" dirty="0">
                <a:solidFill>
                  <a:schemeClr val="tx1"/>
                </a:solidFill>
              </a:rPr>
              <a:t>Žadatelé: obec nebo svazek obcí</a:t>
            </a:r>
          </a:p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b="1" dirty="0">
                <a:solidFill>
                  <a:schemeClr val="accent2"/>
                </a:solidFill>
              </a:rPr>
              <a:t>Určeno pro kategorii JPO V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Způsobilé výdaje: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rekonstrukce/obnova/rozšíření</a:t>
            </a:r>
            <a:r>
              <a:rPr lang="cs-CZ" dirty="0">
                <a:solidFill>
                  <a:prstClr val="black"/>
                </a:solidFill>
                <a:latin typeface="Trebuchet MS" panose="020B0603020202020204"/>
              </a:rPr>
              <a:t> hasičské zbrojnice i zázemí (šatny, umývárny, toalety), pořízení strojů, technologií a dalšího vybavení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Doplňující výdaje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cs-CZ" dirty="0">
                <a:solidFill>
                  <a:schemeClr val="tx1"/>
                </a:solidFill>
              </a:rPr>
              <a:t>tvoří max. 30 % hodnoty projektu  (úprava povrchů, výstavba/úprava přístupové cesty)</a:t>
            </a:r>
          </a:p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b="1" dirty="0">
                <a:solidFill>
                  <a:schemeClr val="accent2"/>
                </a:solidFill>
              </a:rPr>
              <a:t>Doložit čestné prohlášení obce, že prostory přímo souvisejí s výkonem služby SDH</a:t>
            </a:r>
          </a:p>
        </p:txBody>
      </p:sp>
    </p:spTree>
    <p:extLst>
      <p:ext uri="{BB962C8B-B14F-4D97-AF65-F5344CB8AC3E}">
        <p14:creationId xmlns:p14="http://schemas.microsoft.com/office/powerpoint/2010/main" val="2069548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FICHE 7:</a:t>
            </a:r>
            <a:br>
              <a:rPr lang="cs-CZ" u="sng" dirty="0"/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Rozvoj podmínek pro setkávání a volnočasové aktivity obyvatel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6770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F6EB98C3-F253-4665-828A-6E80F015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0009" y="6123389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CEE8844-B665-434C-96A8-BF4C80867B2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794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6016FF4-DCB8-472D-B5D4-73F10527612A}"/>
              </a:ext>
            </a:extLst>
          </p:cNvPr>
          <p:cNvSpPr txBox="1"/>
          <p:nvPr/>
        </p:nvSpPr>
        <p:spPr>
          <a:xfrm>
            <a:off x="854014" y="2420316"/>
            <a:ext cx="85487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Obchody pro obce    	</a:t>
            </a:r>
            <a:r>
              <a:rPr lang="cs-CZ" sz="2000" b="1" dirty="0">
                <a:solidFill>
                  <a:srgbClr val="FF0000"/>
                </a:solidFill>
              </a:rPr>
              <a:t>viz Pravidla 19.2.1. str 90-91</a:t>
            </a:r>
          </a:p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3A067D8-B568-4371-96B7-516360BC3595}"/>
              </a:ext>
            </a:extLst>
          </p:cNvPr>
          <p:cNvSpPr txBox="1"/>
          <p:nvPr/>
        </p:nvSpPr>
        <p:spPr>
          <a:xfrm>
            <a:off x="443448" y="2820426"/>
            <a:ext cx="9721631" cy="3000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b="1" dirty="0">
                <a:solidFill>
                  <a:schemeClr val="tx1"/>
                </a:solidFill>
              </a:rPr>
              <a:t>Žadatelé: obec nebo svazek obcí, příspěvková organizace zřízená obcí nebo svazkem obcí</a:t>
            </a:r>
          </a:p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Způsobilé výdaje:</a:t>
            </a:r>
            <a:r>
              <a:rPr lang="cs-CZ" dirty="0"/>
              <a:t> výstavba/rekonstrukce </a:t>
            </a:r>
            <a:r>
              <a:rPr lang="cs-CZ" dirty="0">
                <a:solidFill>
                  <a:schemeClr val="tx1"/>
                </a:solidFill>
              </a:rPr>
              <a:t>budov či stánků pro obchod i příslušné zázemí (šatny, umývárny, toalety sklady), pořízení technologií a dalšího vybavení pro obchod,  pojízdná prodejna (</a:t>
            </a:r>
            <a:r>
              <a:rPr lang="cs-CZ" dirty="0"/>
              <a:t>pořízení </a:t>
            </a:r>
            <a:r>
              <a:rPr lang="cs-CZ" dirty="0">
                <a:solidFill>
                  <a:schemeClr val="tx1"/>
                </a:solidFill>
              </a:rPr>
              <a:t>užitkového vozu kat. N1 a N2)  vč. technologií a dalšího vybavení</a:t>
            </a:r>
            <a:endParaRPr lang="cs-CZ" dirty="0">
              <a:solidFill>
                <a:prstClr val="black"/>
              </a:solidFill>
              <a:latin typeface="Trebuchet MS" panose="020B060302020202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Doplňující výdaje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cs-CZ" dirty="0">
                <a:solidFill>
                  <a:schemeClr val="tx1"/>
                </a:solidFill>
              </a:rPr>
              <a:t>tvoří max. 30 % hodnoty projektu  (úprava povrchů, výstavba odstavných ploch a park. Stání, oplocení, venkovní mobiliář, zabezpečovací prvky)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cs-CZ" b="1" dirty="0">
                <a:solidFill>
                  <a:schemeClr val="accent2"/>
                </a:solidFill>
              </a:rPr>
              <a:t>Provozovatelem obchodu nemusí být sám žadatel</a:t>
            </a:r>
          </a:p>
        </p:txBody>
      </p:sp>
    </p:spTree>
    <p:extLst>
      <p:ext uri="{BB962C8B-B14F-4D97-AF65-F5344CB8AC3E}">
        <p14:creationId xmlns:p14="http://schemas.microsoft.com/office/powerpoint/2010/main" val="1610496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FICHE 7:</a:t>
            </a:r>
            <a:br>
              <a:rPr lang="cs-CZ" u="sng" dirty="0"/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Rozvoj podmínek pro setkávání a volnočasové aktivity obyvatel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6770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F6EB98C3-F253-4665-828A-6E80F015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0009" y="6123389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CEE8844-B665-434C-96A8-BF4C80867B2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794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6016FF4-DCB8-472D-B5D4-73F10527612A}"/>
              </a:ext>
            </a:extLst>
          </p:cNvPr>
          <p:cNvSpPr txBox="1"/>
          <p:nvPr/>
        </p:nvSpPr>
        <p:spPr>
          <a:xfrm>
            <a:off x="789618" y="2283943"/>
            <a:ext cx="85487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Vybrané kulturní památky         </a:t>
            </a:r>
            <a:r>
              <a:rPr lang="cs-CZ" sz="2000" b="1" dirty="0">
                <a:solidFill>
                  <a:srgbClr val="FF0000"/>
                </a:solidFill>
              </a:rPr>
              <a:t>viz Pravidla 19.2.1. str 92-93</a:t>
            </a:r>
          </a:p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	    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3A067D8-B568-4371-96B7-516360BC3595}"/>
              </a:ext>
            </a:extLst>
          </p:cNvPr>
          <p:cNvSpPr txBox="1"/>
          <p:nvPr/>
        </p:nvSpPr>
        <p:spPr>
          <a:xfrm>
            <a:off x="355108" y="2643677"/>
            <a:ext cx="10631980" cy="35343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b="1" dirty="0">
                <a:solidFill>
                  <a:schemeClr val="tx1"/>
                </a:solidFill>
              </a:rPr>
              <a:t>Žadatelé: obec nebo svazek obcí, příspěvková organizace zřízená obcí nebo svazkem obcí, NNO(spolek, ústav, o.p.s.), registrované církve a náboženské společnosti a evidované (církevní) právnické osoby</a:t>
            </a:r>
          </a:p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Způsobilé výdaje:</a:t>
            </a:r>
            <a:r>
              <a:rPr lang="cs-CZ" dirty="0"/>
              <a:t> </a:t>
            </a:r>
            <a:r>
              <a:rPr lang="cs-CZ" dirty="0">
                <a:solidFill>
                  <a:schemeClr val="tx1"/>
                </a:solidFill>
              </a:rPr>
              <a:t>obnovení a zhodnocení kulturních objektů a prvků </a:t>
            </a:r>
            <a:r>
              <a:rPr lang="cs-CZ" i="1" dirty="0">
                <a:solidFill>
                  <a:schemeClr val="tx1"/>
                </a:solidFill>
              </a:rPr>
              <a:t>(nejedná se o opravu)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Doplňující výdaje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cs-CZ" dirty="0">
                <a:solidFill>
                  <a:schemeClr val="tx1"/>
                </a:solidFill>
              </a:rPr>
              <a:t>tvoří max. 30 % hodnoty projektu  (úprava povrchů, výstavba odstavných ploch a park. stání, oplocení, venkovní mobiliář, informační tabule) </a:t>
            </a:r>
          </a:p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b="1" dirty="0">
                <a:solidFill>
                  <a:schemeClr val="accent2"/>
                </a:solidFill>
              </a:rPr>
              <a:t>Týká se památek uvedených ve veřejně dostupném Ústředním seznamu kulturních památek ČR, </a:t>
            </a:r>
            <a:r>
              <a:rPr lang="cs-CZ" dirty="0">
                <a:solidFill>
                  <a:schemeClr val="accent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https://pamatkovykatalog.cz/</a:t>
            </a:r>
            <a:r>
              <a:rPr lang="cs-CZ" dirty="0">
                <a:solidFill>
                  <a:schemeClr val="accent5"/>
                </a:solidFill>
              </a:rPr>
              <a:t>      </a:t>
            </a:r>
            <a:r>
              <a:rPr lang="cs-CZ" dirty="0">
                <a:solidFill>
                  <a:srgbClr val="FF0000"/>
                </a:solidFill>
              </a:rPr>
              <a:t>Památky UNESCO nebo národní kulturní památky NE</a:t>
            </a:r>
          </a:p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b="1" dirty="0">
                <a:solidFill>
                  <a:schemeClr val="accent2"/>
                </a:solidFill>
              </a:rPr>
              <a:t>Projekty musí být v souladu se stanoviskem NPÚ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lang="cs-CZ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466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FICHE 7:</a:t>
            </a:r>
            <a:br>
              <a:rPr lang="cs-CZ" u="sng" dirty="0"/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Rozvoj podmínek pro setkávání a volnočasové aktivity obyvatel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6770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F6EB98C3-F253-4665-828A-6E80F015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0009" y="6123389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CEE8844-B665-434C-96A8-BF4C80867B2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794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6016FF4-DCB8-472D-B5D4-73F10527612A}"/>
              </a:ext>
            </a:extLst>
          </p:cNvPr>
          <p:cNvSpPr txBox="1"/>
          <p:nvPr/>
        </p:nvSpPr>
        <p:spPr>
          <a:xfrm>
            <a:off x="854013" y="2378182"/>
            <a:ext cx="954495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f)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Kulturní a spolková zařízení včetně knihoven </a:t>
            </a:r>
            <a:r>
              <a:rPr lang="cs-CZ" sz="2000" b="1" dirty="0">
                <a:solidFill>
                  <a:srgbClr val="FF0000"/>
                </a:solidFill>
              </a:rPr>
              <a:t>viz Pravidla 19.2.1. str 94-95</a:t>
            </a:r>
          </a:p>
          <a:p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3A067D8-B568-4371-96B7-516360BC3595}"/>
              </a:ext>
            </a:extLst>
          </p:cNvPr>
          <p:cNvSpPr txBox="1"/>
          <p:nvPr/>
        </p:nvSpPr>
        <p:spPr>
          <a:xfrm>
            <a:off x="443448" y="2820426"/>
            <a:ext cx="9721631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b="1" dirty="0">
                <a:solidFill>
                  <a:schemeClr val="tx1"/>
                </a:solidFill>
              </a:rPr>
              <a:t>Žadatelé: obec nebo svazek obcí, příspěvková organizace zřízená obcí nebo svazkem obcí, NNO(spolek, ústav, o.p.s.), registrované církve a náboženské společnosti a evidované (církevní) právnické osoby</a:t>
            </a:r>
          </a:p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Způsobilé výdaje:</a:t>
            </a:r>
            <a:r>
              <a:rPr lang="cs-CZ" dirty="0"/>
              <a:t> </a:t>
            </a:r>
            <a:r>
              <a:rPr lang="cs-CZ" dirty="0">
                <a:solidFill>
                  <a:schemeClr val="tx1"/>
                </a:solidFill>
              </a:rPr>
              <a:t>rekonstrukce kulturního a spolkového zařízení včetně zázemí </a:t>
            </a:r>
            <a:r>
              <a:rPr lang="pl-PL" dirty="0">
                <a:solidFill>
                  <a:schemeClr val="tx1"/>
                </a:solidFill>
              </a:rPr>
              <a:t>(šatny, umývárny, toalety, sklady a technické místnosti)</a:t>
            </a:r>
            <a:r>
              <a:rPr lang="cs-CZ" dirty="0">
                <a:solidFill>
                  <a:schemeClr val="tx1"/>
                </a:solidFill>
              </a:rPr>
              <a:t> , pořízení technologií a vybavení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Doplňující výdaje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cs-CZ" dirty="0">
                <a:solidFill>
                  <a:schemeClr val="tx1"/>
                </a:solidFill>
              </a:rPr>
              <a:t>tvoří max. 30 % hodnoty projektu  (úprava povrchů, výstavba odstavných ploch a park. stání, oplocení, venkovní mobiliář, informační tabule, zabezpečovací prvky, kuchyňky či kouty vč. zákl. vybavení)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cs-CZ" b="1" dirty="0">
                <a:solidFill>
                  <a:srgbClr val="FF0000"/>
                </a:solidFill>
              </a:rPr>
              <a:t>Nezpůsobilé: </a:t>
            </a:r>
            <a:r>
              <a:rPr lang="cs-CZ" dirty="0"/>
              <a:t>hřiště a prostory pro sportovní aktivity, tj. sportoviště (vč. zázemí), </a:t>
            </a:r>
            <a:br>
              <a:rPr lang="cs-CZ" dirty="0"/>
            </a:br>
            <a:r>
              <a:rPr lang="cs-CZ" dirty="0"/>
              <a:t>                     nákup knih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572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FICHE 7:</a:t>
            </a:r>
            <a:br>
              <a:rPr lang="cs-CZ" u="sng" dirty="0"/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Rozvoj podmínek pro setkávání a volnočasové aktivity obyvatel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6770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F6EB98C3-F253-4665-828A-6E80F015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0009" y="6123389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CEE8844-B665-434C-96A8-BF4C80867B2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794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6016FF4-DCB8-472D-B5D4-73F10527612A}"/>
              </a:ext>
            </a:extLst>
          </p:cNvPr>
          <p:cNvSpPr txBox="1"/>
          <p:nvPr/>
        </p:nvSpPr>
        <p:spPr>
          <a:xfrm>
            <a:off x="854014" y="2378182"/>
            <a:ext cx="85487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g)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Stezky   </a:t>
            </a:r>
            <a:r>
              <a:rPr lang="cs-CZ" sz="2000" b="1" dirty="0">
                <a:solidFill>
                  <a:srgbClr val="FF0000"/>
                </a:solidFill>
              </a:rPr>
              <a:t>viz Pravidla 19.2.1. str 97-98</a:t>
            </a:r>
          </a:p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3A067D8-B568-4371-96B7-516360BC3595}"/>
              </a:ext>
            </a:extLst>
          </p:cNvPr>
          <p:cNvSpPr txBox="1"/>
          <p:nvPr/>
        </p:nvSpPr>
        <p:spPr>
          <a:xfrm>
            <a:off x="443448" y="2820426"/>
            <a:ext cx="9721631" cy="2723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b="1" dirty="0">
                <a:solidFill>
                  <a:schemeClr val="tx1"/>
                </a:solidFill>
              </a:rPr>
              <a:t>Žadatelé: obec nebo svazek obcí, příspěvková organizace zřízená obcí nebo svazkem obcí </a:t>
            </a:r>
          </a:p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Způsobilé výdaje:</a:t>
            </a:r>
            <a:r>
              <a:rPr lang="cs-CZ" dirty="0"/>
              <a:t> výstavba/</a:t>
            </a:r>
            <a:r>
              <a:rPr lang="cs-CZ" dirty="0">
                <a:solidFill>
                  <a:schemeClr val="tx1"/>
                </a:solidFill>
              </a:rPr>
              <a:t>rekonstrukce a rozšíření pěších, lyžařských, tematických a </a:t>
            </a:r>
            <a:r>
              <a:rPr lang="cs-CZ" dirty="0" err="1">
                <a:solidFill>
                  <a:schemeClr val="tx1"/>
                </a:solidFill>
              </a:rPr>
              <a:t>hippostezek</a:t>
            </a:r>
            <a:r>
              <a:rPr lang="cs-CZ" dirty="0">
                <a:solidFill>
                  <a:schemeClr val="tx1"/>
                </a:solidFill>
              </a:rPr>
              <a:t>, značení, směrové a informační tabule, interaktivní prvky, odpočinková stanoviště, přístřešky, herní a naučné fitness prvky, vyhlídky, zábradlí.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Doplňující výdaje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cs-CZ" dirty="0">
                <a:solidFill>
                  <a:schemeClr val="tx1"/>
                </a:solidFill>
              </a:rPr>
              <a:t>tvoří max. 30 % hodnoty projektu  (zařízení k odkládání odpadků, veřejné toalety)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cs-CZ" b="1" dirty="0">
                <a:solidFill>
                  <a:srgbClr val="FF0000"/>
                </a:solidFill>
              </a:rPr>
              <a:t>Nezpůsobilé: </a:t>
            </a:r>
            <a:r>
              <a:rPr lang="cs-CZ" dirty="0"/>
              <a:t>cyklostezky, </a:t>
            </a:r>
            <a:r>
              <a:rPr lang="cs-CZ" dirty="0" err="1"/>
              <a:t>singletreky</a:t>
            </a:r>
            <a:r>
              <a:rPr lang="cs-CZ" dirty="0"/>
              <a:t>, in-line dráhy, </a:t>
            </a:r>
            <a:r>
              <a:rPr lang="cs-CZ" dirty="0" err="1"/>
              <a:t>ferraty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262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24CE9-4A41-447A-82E6-8AACF28D4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7447" y="653638"/>
            <a:ext cx="7766936" cy="1646302"/>
          </a:xfrm>
        </p:spPr>
        <p:txBody>
          <a:bodyPr/>
          <a:lstStyle/>
          <a:p>
            <a:pPr algn="ctr"/>
            <a:r>
              <a:rPr lang="cs-CZ" dirty="0"/>
              <a:t>Obsah semináře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7B3A13-B5AA-46CE-8699-C645D511A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2749" y="2587454"/>
            <a:ext cx="7766936" cy="270117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 Prezence účastníků </a:t>
            </a:r>
          </a:p>
          <a:p>
            <a:pPr algn="l"/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 Představení výzvy a vyhlašovaných Fichí </a:t>
            </a:r>
          </a:p>
          <a:p>
            <a:pPr algn="l"/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3. Proces podávání žádosti na MAS, Portál Farmáře</a:t>
            </a:r>
          </a:p>
          <a:p>
            <a:pPr algn="l"/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4. Způsobilost výdajů                </a:t>
            </a:r>
          </a:p>
          <a:p>
            <a:pPr algn="l"/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5. Proces hodnocení a výběru projektů, průběh administrace </a:t>
            </a:r>
          </a:p>
          <a:p>
            <a:pPr algn="l"/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6. Dotazy a diskuze </a:t>
            </a:r>
          </a:p>
          <a:p>
            <a:pPr algn="l"/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7. Závěr</a:t>
            </a:r>
          </a:p>
          <a:p>
            <a:pPr algn="ctr"/>
            <a:endParaRPr lang="cs-CZ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1E9ED79-317C-41A9-91E7-ACCA48CD1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0966" y="419446"/>
            <a:ext cx="1928943" cy="69841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BAD6909-19C4-4885-90C2-BBAF9285D3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188" y="5534115"/>
            <a:ext cx="1180952" cy="1180952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47E9160-E493-4AA8-B5E9-1C9BFDAD19A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754" y="419446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zápatí 6">
            <a:extLst>
              <a:ext uri="{FF2B5EF4-FFF2-40B4-BE49-F238E27FC236}">
                <a16:creationId xmlns:a16="http://schemas.microsoft.com/office/drawing/2014/main" id="{63EA696D-6060-46E1-BF12-D18E4EA96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28799" y="5534115"/>
            <a:ext cx="7375491" cy="904439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5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6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389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FICHE 7:</a:t>
            </a:r>
            <a:br>
              <a:rPr lang="cs-CZ" u="sng" dirty="0"/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Rozvoj podmínek pro setkávání a volnočasové aktivity obyvatel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6770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F6EB98C3-F253-4665-828A-6E80F015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0009" y="6123389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CEE8844-B665-434C-96A8-BF4C80867B2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794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6016FF4-DCB8-472D-B5D4-73F10527612A}"/>
              </a:ext>
            </a:extLst>
          </p:cNvPr>
          <p:cNvSpPr txBox="1"/>
          <p:nvPr/>
        </p:nvSpPr>
        <p:spPr>
          <a:xfrm>
            <a:off x="854014" y="2378182"/>
            <a:ext cx="85487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h)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Muzea a expozice pro obce   </a:t>
            </a:r>
            <a:r>
              <a:rPr lang="cs-CZ" sz="2000" b="1" dirty="0">
                <a:solidFill>
                  <a:srgbClr val="FF0000"/>
                </a:solidFill>
              </a:rPr>
              <a:t>viz Pravidla 19.2.1. str 99-100</a:t>
            </a:r>
          </a:p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3A067D8-B568-4371-96B7-516360BC3595}"/>
              </a:ext>
            </a:extLst>
          </p:cNvPr>
          <p:cNvSpPr txBox="1"/>
          <p:nvPr/>
        </p:nvSpPr>
        <p:spPr>
          <a:xfrm>
            <a:off x="443448" y="2820426"/>
            <a:ext cx="9721631" cy="3000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b="1" dirty="0">
                <a:solidFill>
                  <a:schemeClr val="tx1"/>
                </a:solidFill>
              </a:rPr>
              <a:t>Žadatelé: obec nebo svazek obcí, příspěvková organizace zřízená obcí nebo svazkem obcí </a:t>
            </a:r>
          </a:p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Způsobilé výdaje:</a:t>
            </a:r>
            <a:r>
              <a:rPr lang="cs-CZ" dirty="0">
                <a:solidFill>
                  <a:schemeClr val="tx1"/>
                </a:solidFill>
              </a:rPr>
              <a:t>. rekonstrukce/rozšíření budov a ploch pro realizaci výstavních expozic a muzeí i příslušného zázemí, pořízení technologií a dalšího vybavení ( zejména výstavní vitríny a panely</a:t>
            </a:r>
            <a:r>
              <a:rPr lang="cs-CZ" dirty="0"/>
              <a:t>, informační tabule, osvětlení,, </a:t>
            </a:r>
            <a:r>
              <a:rPr lang="cs-CZ" dirty="0">
                <a:solidFill>
                  <a:schemeClr val="tx1"/>
                </a:solidFill>
              </a:rPr>
              <a:t>audio a </a:t>
            </a:r>
            <a:r>
              <a:rPr lang="cs-CZ" dirty="0" err="1">
                <a:solidFill>
                  <a:schemeClr val="tx1"/>
                </a:solidFill>
              </a:rPr>
              <a:t>pc</a:t>
            </a:r>
            <a:r>
              <a:rPr lang="cs-CZ" dirty="0">
                <a:solidFill>
                  <a:schemeClr val="tx1"/>
                </a:solidFill>
              </a:rPr>
              <a:t> technika, zabezpečovací zařízení)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Doplňující výdaje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cs-CZ" dirty="0">
                <a:solidFill>
                  <a:schemeClr val="tx1"/>
                </a:solidFill>
              </a:rPr>
              <a:t>tvoří max. 30 % hodnoty projektu  (úprava povrchů, výstavba odstavných a parkovacích stání, oplocení, venkovní mobiliář, informační cedule)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cs-CZ" b="1" dirty="0">
                <a:solidFill>
                  <a:srgbClr val="FF0000"/>
                </a:solidFill>
              </a:rPr>
              <a:t>Nezpůsobilé: </a:t>
            </a:r>
            <a:r>
              <a:rPr lang="cs-CZ" dirty="0"/>
              <a:t>výstavní exponáty</a:t>
            </a:r>
          </a:p>
        </p:txBody>
      </p:sp>
    </p:spTree>
    <p:extLst>
      <p:ext uri="{BB962C8B-B14F-4D97-AF65-F5344CB8AC3E}">
        <p14:creationId xmlns:p14="http://schemas.microsoft.com/office/powerpoint/2010/main" val="3208121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FICHE 7:</a:t>
            </a:r>
            <a:br>
              <a:rPr lang="cs-CZ" u="sng" dirty="0"/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Rozvoj podmínek pro setkávání a volnočasové aktivity obyvatel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6770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F6EB98C3-F253-4665-828A-6E80F015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0009" y="6123389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CEE8844-B665-434C-96A8-BF4C80867B2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794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63A067D8-B568-4371-96B7-516360BC3595}"/>
              </a:ext>
            </a:extLst>
          </p:cNvPr>
          <p:cNvSpPr txBox="1"/>
          <p:nvPr/>
        </p:nvSpPr>
        <p:spPr>
          <a:xfrm>
            <a:off x="487681" y="2363674"/>
            <a:ext cx="964692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cs-CZ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Preferenční kritéria </a:t>
            </a:r>
          </a:p>
          <a:p>
            <a:pPr lvl="1" indent="-342900">
              <a:buClr>
                <a:srgbClr val="90C226"/>
              </a:buClr>
              <a:buFont typeface="+mj-lt"/>
              <a:buAutoNum type="arabicPeriod"/>
            </a:pPr>
            <a:r>
              <a:rPr lang="cs-CZ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Velikost obce</a:t>
            </a:r>
          </a:p>
          <a:p>
            <a:pPr lvl="1" indent="-342900">
              <a:buClr>
                <a:srgbClr val="90C226"/>
              </a:buClr>
              <a:buFont typeface="+mj-lt"/>
              <a:buAutoNum type="arabicPeriod"/>
            </a:pPr>
            <a:r>
              <a:rPr lang="cs-CZ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Předmět projektu</a:t>
            </a:r>
          </a:p>
          <a:p>
            <a:pPr lvl="1" indent="-342900">
              <a:buClr>
                <a:srgbClr val="90C226"/>
              </a:buClr>
              <a:buFont typeface="+mj-lt"/>
              <a:buAutoNum type="arabicPeriod"/>
            </a:pPr>
            <a:r>
              <a:rPr lang="cs-CZ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</a:t>
            </a:r>
            <a:r>
              <a:rPr lang="cs-CZ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prvožadatelů</a:t>
            </a:r>
            <a:endParaRPr lang="cs-CZ" sz="2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buClr>
                <a:srgbClr val="90C226"/>
              </a:buClr>
              <a:buFont typeface="+mj-lt"/>
              <a:buAutoNum type="arabicPeriod"/>
            </a:pPr>
            <a:r>
              <a:rPr lang="cs-CZ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Nižší finanční náročnost </a:t>
            </a:r>
          </a:p>
          <a:p>
            <a:pPr lvl="1" indent="-342900">
              <a:buClr>
                <a:srgbClr val="90C226"/>
              </a:buClr>
              <a:buFont typeface="+mj-lt"/>
              <a:buAutoNum type="arabicPeriod"/>
            </a:pPr>
            <a:r>
              <a:rPr lang="cs-CZ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Spolupráce s MAS </a:t>
            </a:r>
          </a:p>
          <a:p>
            <a:pPr marL="400050" lvl="1" indent="0">
              <a:buClr>
                <a:srgbClr val="90C226"/>
              </a:buClr>
              <a:buNone/>
            </a:pPr>
            <a:endParaRPr lang="cs-CZ" b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Clr>
                <a:srgbClr val="90C226"/>
              </a:buClr>
              <a:buNone/>
            </a:pPr>
            <a:r>
              <a:rPr lang="cs-CZ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Maximální počet bodů: 50</a:t>
            </a:r>
            <a:br>
              <a:rPr lang="cs-CZ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Minimální počet bodů: 20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451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59" y="980536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cs-CZ" sz="3200" u="sng" dirty="0"/>
              <a:t>Povinné přílohy </a:t>
            </a:r>
            <a:r>
              <a:rPr lang="cs-CZ" sz="2400" u="sng" dirty="0"/>
              <a:t>předkládané s Žádostí o dotaci na MAS</a:t>
            </a:r>
            <a:br>
              <a:rPr lang="cs-CZ" sz="2400" u="sng" dirty="0"/>
            </a:br>
            <a:endParaRPr lang="cs-CZ" sz="2400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89" y="1518688"/>
            <a:ext cx="9367210" cy="4281714"/>
          </a:xfrm>
        </p:spPr>
        <p:txBody>
          <a:bodyPr>
            <a:normAutofit/>
          </a:bodyPr>
          <a:lstStyle/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Předložení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veškerých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povinných příloh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cs-CZ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podmínkou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pro příjem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Žádosti o dotaci. V případě nedoložení povinných příloh v termín příjmu žádostí bude u těchto neúplných žádostí 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ukončena administrace.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Všechny povinné přílohy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 Žádosti o dotaci vyžadované Řídícím orgánem PRV jsou definovány a specifikovány v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Pravidlech 19.2.1: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/>
            <a:r>
              <a:rPr lang="cs-CZ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Část B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Společné</a:t>
            </a:r>
            <a:r>
              <a:rPr lang="cs-CZ" sz="1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podmínky pro všechny aktivity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kapitola 6 – Seznam předkládaných příloh, bod a) Přílohy předkládané při podání Žádosti o dotaci na MAS.</a:t>
            </a:r>
          </a:p>
          <a:p>
            <a:pPr marL="685800" lvl="1"/>
            <a:r>
              <a:rPr lang="cs-CZ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Část C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Specifické</a:t>
            </a:r>
            <a:r>
              <a:rPr lang="cs-CZ" sz="18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podmínky pro aktivity dle jednotlivých článků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C3D8F374-3112-4C70-9C1A-450D170663A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79" y="30010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5264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323" y="892629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cs-CZ" sz="2400" b="1" u="sng" dirty="0"/>
              <a:t>Přílohy předkládané s Žádostí o dotaci na MAS</a:t>
            </a:r>
            <a:br>
              <a:rPr lang="cs-CZ" sz="2400" u="sng" dirty="0"/>
            </a:br>
            <a:r>
              <a:rPr lang="cs-CZ" sz="2400" u="sng" dirty="0"/>
              <a:t>stanovené Pravidly 19.2.1 </a:t>
            </a:r>
            <a:r>
              <a:rPr lang="cs-CZ" sz="2400" b="1" u="sng" dirty="0"/>
              <a:t>společné</a:t>
            </a:r>
            <a:r>
              <a:rPr lang="cs-CZ" sz="2400" u="sng" dirty="0"/>
              <a:t> pro všechny aktivity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565" y="2051090"/>
            <a:ext cx="8829522" cy="4281714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 případě, že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projekt/část projektu podléhá řízení stavebního úřadu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pak ke dni podání Žádosti o dotaci na MAS platný a ke dni předložení přílohy na MAS pravomocný (v případě veřejnoprávní smlouvy účinný) </a:t>
            </a:r>
            <a:r>
              <a:rPr lang="cs-CZ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odpovídající správní akt stavebního úřadu</a:t>
            </a:r>
            <a:r>
              <a:rPr lang="cs-CZ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(dle Obecných podmínek Pravidel, kapitola 1. „Řízení stavebního úřadu“), na jehož základě lze projekt/část projektu realizovat – prostá kopie. </a:t>
            </a:r>
          </a:p>
          <a:p>
            <a:pPr>
              <a:buFont typeface="+mj-lt"/>
              <a:buAutoNum type="arabicPeriod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 případě, že projekt/část projektu podléhá řízení stavebního úřadu, pak </a:t>
            </a:r>
            <a:r>
              <a:rPr lang="cs-CZ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stavebním úřadem ověřená projektová dokumentace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předkládaná k řízení stavebního úřadu. 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Půdorys stavby/půdorys dispozice technologie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 odpovídajícím měřítku s vyznačením rozměrů stavby/technologie k projektu/části projektu, pokud není přílohou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projektová dokumentace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předkládaná k řízení stavebního úřadu v souladu se zákonem č. 183/2006 Sb. o územním plánování a stavebním řádu (stavební zákon), ve znění pozdějších předpisů, a příslušnými prováděcími předpisy – prostá kopie. 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69A5E6D-B03E-410D-83C9-C4896A84224A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34" y="0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768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88613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cs-CZ" sz="2400" u="sng" dirty="0"/>
              <a:t>Přílohy předkládané s Žádostí o dotaci na MAS</a:t>
            </a:r>
            <a:br>
              <a:rPr lang="cs-CZ" sz="2400" u="sng" dirty="0"/>
            </a:br>
            <a:r>
              <a:rPr lang="cs-CZ" sz="2400" u="sng" dirty="0"/>
              <a:t>stanovené Pravidly 19.2.1 </a:t>
            </a:r>
            <a:r>
              <a:rPr lang="cs-CZ" sz="2400" b="1" u="sng" dirty="0"/>
              <a:t>společné</a:t>
            </a:r>
            <a:r>
              <a:rPr lang="cs-CZ" sz="2400" u="sng" dirty="0"/>
              <a:t> pro všechny aktivity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33969"/>
            <a:ext cx="8829522" cy="4246791"/>
          </a:xfrm>
        </p:spPr>
        <p:txBody>
          <a:bodyPr>
            <a:normAutofit fontScale="85000" lnSpcReduction="10000"/>
          </a:bodyPr>
          <a:lstStyle/>
          <a:p>
            <a:pPr>
              <a:buFont typeface="+mj-lt"/>
              <a:buAutoNum type="arabicPeriod" startAt="4"/>
            </a:pPr>
            <a:r>
              <a:rPr lang="cs-CZ" sz="19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Katastrální mapa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s vyznačením lokalizace předmětu projektu (netýká se mobilních strojů) v odpovídajícím měřítku, ze které budou patrná čísla pozemků, hranice pozemků, název katastrálního území a měřítko mapy (není-li součástí projektové dokumentace) – prostá kopie .</a:t>
            </a:r>
          </a:p>
          <a:p>
            <a:pPr>
              <a:buFont typeface="+mj-lt"/>
              <a:buAutoNum type="arabicPeriod" startAt="4"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Formuláře pro posouzení </a:t>
            </a:r>
            <a:r>
              <a:rPr lang="cs-CZ" sz="19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finančního zdraví žadatele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, u něhož je prokázání vyžadováno (u projektů nad 2 000 000 Kč). </a:t>
            </a:r>
          </a:p>
          <a:p>
            <a:pPr>
              <a:buFont typeface="+mj-lt"/>
              <a:buAutoNum type="arabicPeriod" startAt="4"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Pokud žadatel</a:t>
            </a:r>
            <a:r>
              <a:rPr lang="cs-CZ" sz="19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uplatňuje nárok na vyšší míru dotace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(kromě ANC oblastí) nebo se jedná o žadatele, který musí pro splnění 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definice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spadat do určité 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kategorie podniku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podle velikosti nebo žádá v 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režimu de minimis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– Prohlášení o zařazení podniku do kategorie mikropodniků, malých a středních podniků podle velikosti dle Přílohy 5 Pravidel (elektronický formulář ke stažení na www.eagri.cz/prv a </a:t>
            </a:r>
            <a:r>
              <a:rPr lang="cs-CZ" sz="19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www.szif.cz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buFont typeface="+mj-lt"/>
              <a:buAutoNum type="arabicPeriod" startAt="4"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V případě nákupu nemovitosti jako výdaje, ze kterého je stanovena dotace</a:t>
            </a:r>
            <a:r>
              <a:rPr lang="cs-CZ" sz="19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9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znalecký posudek</a:t>
            </a:r>
            <a:r>
              <a:rPr lang="cs-CZ" sz="19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ne starší než 6 měsíců před podáním Žádosti o dotaci na MAS - prostá kopie.</a:t>
            </a:r>
          </a:p>
          <a:p>
            <a:pPr>
              <a:buFont typeface="+mj-lt"/>
              <a:buAutoNum type="arabicPeriod" startAt="4"/>
            </a:pPr>
            <a:r>
              <a:rPr lang="cs-CZ" sz="19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Fotodokumentace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– aktuální stav místa realizace projektu (netýká se pořízení mobilních strojů).</a:t>
            </a:r>
          </a:p>
          <a:p>
            <a:pPr>
              <a:buFont typeface="+mj-lt"/>
              <a:buAutoNum type="arabicPeriod" startAt="4"/>
            </a:pPr>
            <a:r>
              <a:rPr lang="cs-CZ" sz="19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Přílohy stanovené MAS </a:t>
            </a:r>
          </a:p>
          <a:p>
            <a:pPr>
              <a:buFont typeface="+mj-lt"/>
              <a:buAutoNum type="arabicPeriod" startAt="4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 startAt="4"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4384" y="5333280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2990A7C-63AB-4B1C-B82D-A819B95A2EA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45395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883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046" y="1342845"/>
            <a:ext cx="9148153" cy="1320800"/>
          </a:xfrm>
        </p:spPr>
        <p:txBody>
          <a:bodyPr>
            <a:noAutofit/>
          </a:bodyPr>
          <a:lstStyle/>
          <a:p>
            <a:pPr algn="ctr"/>
            <a:r>
              <a:rPr lang="cs-CZ" sz="3200" b="1" u="sng" dirty="0"/>
              <a:t>Specifické</a:t>
            </a:r>
            <a:r>
              <a:rPr lang="cs-CZ" sz="3200" u="sng" dirty="0"/>
              <a:t> </a:t>
            </a:r>
            <a:r>
              <a:rPr lang="cs-CZ" sz="3200" b="1" u="sng" dirty="0"/>
              <a:t>přílohy</a:t>
            </a:r>
            <a:r>
              <a:rPr lang="cs-CZ" sz="3200" u="sng" dirty="0"/>
              <a:t> </a:t>
            </a:r>
            <a:r>
              <a:rPr lang="cs-CZ" sz="2400" u="sng" dirty="0"/>
              <a:t>předkládané s Žádostí o dotaci na MAS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474" y="1912628"/>
            <a:ext cx="9307633" cy="3726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Pravidla 19.2.1  -    Část C </a:t>
            </a:r>
          </a:p>
          <a:p>
            <a:pPr marL="0" indent="0">
              <a:buNone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Specifické podmínky pro aktivity dle jednotlivých článků</a:t>
            </a:r>
            <a:endParaRPr lang="cs-CZ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Seznam předkládaných příloh je uveden v jednotlivých kapitolách u konkrétního článku :</a:t>
            </a: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5850" lvl="2" indent="-285750"/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7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Kapitola 14-21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Článek 20</a:t>
            </a:r>
          </a:p>
          <a:p>
            <a:pPr marL="400050" lvl="1" indent="0">
              <a:buNone/>
            </a:pPr>
            <a:endParaRPr lang="cs-CZ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6726A4A0-5360-4E38-A2F6-F19EEB06C67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74" y="284956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32663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51471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cs-CZ" u="sng" dirty="0"/>
              <a:t>Povinné přílohy stanovené MAS</a:t>
            </a:r>
            <a:endParaRPr lang="cs-CZ" sz="3200" u="sng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1A3E163-8B75-4B24-AAC9-39BF69873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8027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algn="l"/>
            <a:r>
              <a:rPr lang="cs-CZ" sz="2000" b="1" i="0" u="none" strike="noStrike" baseline="0" dirty="0">
                <a:solidFill>
                  <a:schemeClr val="tx1"/>
                </a:solidFill>
                <a:latin typeface="CIDFont+F3"/>
              </a:rPr>
              <a:t>Čestné prohlášení</a:t>
            </a:r>
            <a:r>
              <a:rPr lang="cs-CZ" sz="2000" b="0" i="0" u="none" strike="noStrike" baseline="0" dirty="0">
                <a:solidFill>
                  <a:schemeClr val="tx1"/>
                </a:solidFill>
                <a:latin typeface="CIDFont+F4"/>
              </a:rPr>
              <a:t>, že předkládaný </a:t>
            </a:r>
            <a:r>
              <a:rPr lang="cs-CZ" sz="2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CIDFont+F3"/>
              </a:rPr>
              <a:t>projekt nevyžaduje stavební povolení </a:t>
            </a:r>
            <a:r>
              <a:rPr lang="cs-CZ" sz="2000" b="0" i="0" u="none" strike="noStrike" baseline="0" dirty="0">
                <a:solidFill>
                  <a:schemeClr val="tx1"/>
                </a:solidFill>
                <a:latin typeface="CIDFont+F3"/>
              </a:rPr>
              <a:t>nebo ohlášení </a:t>
            </a:r>
            <a:r>
              <a:rPr lang="cs-CZ" sz="2000" b="0" i="0" u="none" strike="noStrike" baseline="0" dirty="0">
                <a:solidFill>
                  <a:schemeClr val="tx1"/>
                </a:solidFill>
                <a:latin typeface="CIDFont+F4"/>
              </a:rPr>
              <a:t>stavby </a:t>
            </a:r>
            <a:r>
              <a:rPr lang="cs-CZ" sz="2000" b="0" i="0" u="none" strike="noStrike" baseline="0" dirty="0">
                <a:solidFill>
                  <a:schemeClr val="tx1"/>
                </a:solidFill>
                <a:latin typeface="CIDFont+F3"/>
              </a:rPr>
              <a:t>v případě</a:t>
            </a:r>
            <a:r>
              <a:rPr lang="cs-CZ" sz="2000" b="0" i="0" u="none" strike="noStrike" baseline="0" dirty="0">
                <a:solidFill>
                  <a:schemeClr val="tx1"/>
                </a:solidFill>
                <a:latin typeface="CIDFont+F4"/>
              </a:rPr>
              <a:t>, že žadatel nepředkládá odpovídající správní akt stavebního úřadu, na jehož základě lze projekt/část projektu realizovat nebo vyjádření místně příslušného Stavební úřadu, že k předkládanému projektu není třeba žádné vyjádření stavebního úřadu.</a:t>
            </a:r>
          </a:p>
          <a:p>
            <a:pPr algn="l"/>
            <a:r>
              <a:rPr lang="cs-CZ" sz="2000" b="0" i="0" u="none" strike="noStrike" baseline="0" dirty="0">
                <a:solidFill>
                  <a:schemeClr val="tx1"/>
                </a:solidFill>
                <a:latin typeface="CIDFont+F4"/>
              </a:rPr>
              <a:t>Čestné prohlášení nebo vyjádření SÚ je vyžadováno </a:t>
            </a:r>
            <a:r>
              <a:rPr lang="cs-CZ" sz="2000" b="1" i="0" u="none" strike="noStrike" baseline="0" dirty="0">
                <a:solidFill>
                  <a:schemeClr val="tx1"/>
                </a:solidFill>
                <a:latin typeface="CIDFont+F4"/>
              </a:rPr>
              <a:t>jen v případě</a:t>
            </a:r>
            <a:r>
              <a:rPr lang="cs-CZ" sz="2000" b="0" i="0" u="none" strike="noStrike" baseline="0" dirty="0">
                <a:solidFill>
                  <a:schemeClr val="tx1"/>
                </a:solidFill>
                <a:latin typeface="CIDFont+F4"/>
              </a:rPr>
              <a:t>, že jsou </a:t>
            </a:r>
            <a:r>
              <a:rPr lang="cs-CZ" sz="2000" b="1" i="0" u="none" strike="noStrike" baseline="0" dirty="0">
                <a:solidFill>
                  <a:schemeClr val="tx1"/>
                </a:solidFill>
                <a:latin typeface="CIDFont+F4"/>
              </a:rPr>
              <a:t>součástí projektu stavby</a:t>
            </a:r>
            <a:r>
              <a:rPr lang="cs-CZ" sz="2000" b="0" i="0" u="none" strike="noStrike" baseline="0" dirty="0">
                <a:solidFill>
                  <a:schemeClr val="tx1"/>
                </a:solidFill>
                <a:latin typeface="CIDFont+F4"/>
              </a:rPr>
              <a:t>, stavební úpravy, udržovací práce na stavbách a terénní úpravy.</a:t>
            </a:r>
          </a:p>
          <a:p>
            <a:pPr marL="0" indent="0" algn="l">
              <a:buNone/>
            </a:pP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BB3A33F-51BB-4306-9A29-E1FFE7FE9F0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77666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62923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51471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cs-CZ" u="sng" dirty="0">
                <a:solidFill>
                  <a:schemeClr val="accent5"/>
                </a:solidFill>
              </a:rPr>
              <a:t>Nepovinné přílohy stanovené MAS</a:t>
            </a:r>
            <a:endParaRPr lang="cs-CZ" sz="3200" u="sng" dirty="0">
              <a:solidFill>
                <a:schemeClr val="accent5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1A3E163-8B75-4B24-AAC9-39BF69873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8027"/>
            <a:ext cx="8596668" cy="3880773"/>
          </a:xfrm>
        </p:spPr>
        <p:txBody>
          <a:bodyPr/>
          <a:lstStyle/>
          <a:p>
            <a:pPr marL="0" indent="0">
              <a:buNone/>
            </a:pPr>
            <a:endParaRPr lang="cs-CZ" sz="2400" dirty="0"/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Veškeré nepovinné přílohy jsou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uvedeny v preferenčních kritériích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jednotlivých Fichí na stránkách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www.maskpz.cz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u výzvy PRV.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Předložení nepovinných příloh nemá vliv na příjem žádosti – </a:t>
            </a:r>
            <a:r>
              <a:rPr lang="cs-CZ" sz="2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 vliv pouze na výši </a:t>
            </a:r>
            <a:r>
              <a:rPr lang="cs-CZ" sz="2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bodového ohodnocení projektu</a:t>
            </a:r>
            <a:r>
              <a:rPr lang="cs-CZ" sz="2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BB3A33F-51BB-4306-9A29-E1FFE7FE9F0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77666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3019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98" y="1058174"/>
            <a:ext cx="8596668" cy="734351"/>
          </a:xfrm>
        </p:spPr>
        <p:txBody>
          <a:bodyPr>
            <a:noAutofit/>
          </a:bodyPr>
          <a:lstStyle/>
          <a:p>
            <a:r>
              <a:rPr lang="cs-CZ" u="sng" dirty="0"/>
              <a:t>Způsobilosti výdajů </a:t>
            </a:r>
            <a:endParaRPr lang="cs-CZ" sz="3200" u="sng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16A91C7-D5CF-4DFA-BBB7-496720B34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498" y="1680381"/>
            <a:ext cx="8271073" cy="4427121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Dotaci v rámci PRV lze získat pouze na způsobilé výdaje!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Veškeré způsobilé výdaje, ze kterých je stanovena dotace musí být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přiměřené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(odpovídají cenám v místě a čase obvyklým) a musí být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vynaloženy </a:t>
            </a:r>
            <a:r>
              <a:rPr lang="cs-CZ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souladu s principy hospodárnosti, účelnosti a efektivnosti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Úhrada výdajů nejpozději do data předložení Žádosti o platbu.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Stroje, technologie – objednávky, smlouva o dodávce, předávací protokol, příp. prohlášení o shodě, faktury, </a:t>
            </a:r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všude uvádět výrobní čísla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Analytické vedení účetnictví dotačních projektů, kontrola dvojího financování. </a:t>
            </a:r>
          </a:p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Výše způsobilých výdajů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vypočtena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zákl. dodavatel. faktury nebo jiného účetního dokladu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, u stavebních prací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max. do výše sazby dle katalogu stavebních prací a materiálu ÚRS Praha a.s., RTS a.s. nebo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Callida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s.r.o., částky stanovené znaleckým posudkem. </a:t>
            </a:r>
          </a:p>
          <a:p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Závazný přehled maximálních hodnot některých výdajů, na které může byt poskytnuta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dotace je uveden </a:t>
            </a:r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Příloze 3 Pravidel 19.2.1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FAC1EB1-6C21-46FA-8C0E-778BFB8C1B5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0" y="169325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32916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470" y="931325"/>
            <a:ext cx="8596668" cy="734351"/>
          </a:xfrm>
        </p:spPr>
        <p:txBody>
          <a:bodyPr>
            <a:noAutofit/>
          </a:bodyPr>
          <a:lstStyle/>
          <a:p>
            <a:r>
              <a:rPr lang="cs-CZ" u="sng" dirty="0"/>
              <a:t>Co nelze podpořit z Výzvy </a:t>
            </a:r>
            <a:endParaRPr lang="cs-CZ" sz="3200" u="sng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9C9D816-FFBA-4F55-A180-6D89B2DD2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470" y="1638989"/>
            <a:ext cx="8740204" cy="4236437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Pořízení použitého movitého majetku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Nákup zvířat, jednoletých rostlin a jejich vysazování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Daň z přidané hodnoty u plátce DPH za předpokladu, že si mohou DPH nárokovat u finančního úřadu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Prosté nahrazení investice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Kotle na biomasu a bioplynové stanice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Závlahové systémy a studny včetně průzkumných vrtů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Výdaje do včelařství a rybolovu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Zpracování produktů rybolovu a akvakultury a medu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Obnovu vinic, oplocení vinic a sadů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Technologie pro zpracování vinných hroznů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Nákup vozidel kategorie L a M a N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Pořízení technologií, které slouží k výrobě elektrické energie</a:t>
            </a:r>
          </a:p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Více specifikováno v Pravidlech 19.2.1 u jednotlivých článků (Fichí)</a:t>
            </a: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19D5A65-1BA8-4EE0-82CE-9C8A2C8B09A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70" y="142393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5649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07510"/>
            <a:ext cx="8273338" cy="795820"/>
          </a:xfrm>
        </p:spPr>
        <p:txBody>
          <a:bodyPr/>
          <a:lstStyle/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Základní informace o VÝZVĚ č. 4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83657"/>
            <a:ext cx="8829523" cy="3904343"/>
          </a:xfrm>
        </p:spPr>
        <p:txBody>
          <a:bodyPr>
            <a:normAutofit fontScale="25000" lnSpcReduction="20000"/>
          </a:bodyPr>
          <a:lstStyle/>
          <a:p>
            <a:r>
              <a:rPr lang="cs-CZ" sz="7200" b="1" dirty="0">
                <a:latin typeface="Arial" panose="020B0604020202020204" pitchFamily="34" charset="0"/>
                <a:cs typeface="Arial" panose="020B0604020202020204" pitchFamily="34" charset="0"/>
              </a:rPr>
              <a:t>Číslo výzvy</a:t>
            </a:r>
            <a:r>
              <a:rPr lang="cs-CZ" sz="4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15/000/00000/120/000220/V004</a:t>
            </a:r>
            <a:endParaRPr lang="cs-CZ" sz="4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Náze</a:t>
            </a:r>
            <a:r>
              <a:rPr lang="cs-CZ" sz="6400" b="1" i="1" dirty="0">
                <a:latin typeface="Arial" panose="020B0604020202020204" pitchFamily="34" charset="0"/>
                <a:cs typeface="Arial" panose="020B0604020202020204" pitchFamily="34" charset="0"/>
              </a:rPr>
              <a:t>v SCLLD</a:t>
            </a:r>
            <a:r>
              <a:rPr lang="cs-CZ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Strategie komunitně vedeného místního rozvoje MAS Rozvoj Kladenska a Prahy-západ 2014-2020     „Společně k cíli“  (SCLLD 16_02_081)</a:t>
            </a:r>
          </a:p>
          <a:p>
            <a:pPr marL="0" indent="0">
              <a:buNone/>
            </a:pP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6400" b="1" i="1" dirty="0">
                <a:latin typeface="Arial" panose="020B0604020202020204" pitchFamily="34" charset="0"/>
                <a:cs typeface="Arial" panose="020B0604020202020204" pitchFamily="34" charset="0"/>
              </a:rPr>
              <a:t>Termín vyhlášení výzvy: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7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30.03.2023</a:t>
            </a: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7200" b="1" i="1" dirty="0">
                <a:latin typeface="Arial" panose="020B0604020202020204" pitchFamily="34" charset="0"/>
                <a:cs typeface="Arial" panose="020B0604020202020204" pitchFamily="34" charset="0"/>
              </a:rPr>
              <a:t>Termín příjmu žádostí přes Portál farmáře: </a:t>
            </a:r>
            <a:r>
              <a:rPr lang="cs-CZ" sz="8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03.04.2023 do 03.05.2023</a:t>
            </a:r>
          </a:p>
          <a:p>
            <a:r>
              <a:rPr lang="cs-CZ" sz="7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registrace na RO SZIF</a:t>
            </a:r>
            <a:r>
              <a:rPr lang="cs-CZ" sz="6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cs-CZ" sz="6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14.07.2023</a:t>
            </a:r>
            <a:endParaRPr lang="cs-CZ" sz="8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6400" b="1" i="1" dirty="0">
                <a:latin typeface="Arial" panose="020B0604020202020204" pitchFamily="34" charset="0"/>
                <a:cs typeface="Arial" panose="020B0604020202020204" pitchFamily="34" charset="0"/>
              </a:rPr>
              <a:t>Podání  příloh k žádosti v listinné podobě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na MAS vždy po telefonické domluvě a upřesnění času, který je nutno rezervovat.</a:t>
            </a:r>
            <a:endParaRPr lang="cs-CZ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6400" b="1" i="1" dirty="0">
                <a:latin typeface="Arial" panose="020B0604020202020204" pitchFamily="34" charset="0"/>
                <a:cs typeface="Arial" panose="020B0604020202020204" pitchFamily="34" charset="0"/>
              </a:rPr>
              <a:t>Územní vymezení: </a:t>
            </a:r>
            <a:r>
              <a:rPr lang="cs-CZ" sz="6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celé území MAS Rozvoj Kladenska a Prahy-západ, z.s. </a:t>
            </a:r>
            <a:endParaRPr lang="cs-CZ" sz="4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04BE4373-3104-4A31-9159-63F59E11B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87794" y="5850194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2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3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AE64081-B438-4DED-BA8D-7716C887D1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697" y="5545717"/>
            <a:ext cx="1180952" cy="1180952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22069087-95B1-4D55-A20D-9CB3CA65B1F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93" y="131331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46881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56229"/>
            <a:ext cx="8596668" cy="734351"/>
          </a:xfrm>
        </p:spPr>
        <p:txBody>
          <a:bodyPr>
            <a:noAutofit/>
          </a:bodyPr>
          <a:lstStyle/>
          <a:p>
            <a:r>
              <a:rPr lang="cs-CZ" sz="3200" u="sng" dirty="0"/>
              <a:t>Proces podávání žádosti na MAS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E4F5D84-F6F3-4252-8782-657F4C176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0113"/>
            <a:ext cx="8596668" cy="4106935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Formulář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ŽoD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se generuje na </a:t>
            </a:r>
            <a:r>
              <a:rPr lang="cs-CZ" sz="21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Portálu farmáře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(PF)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 vyplnění žadatelem bude ŽoD předána na MAS v souladu s podrobným postupem pro vygenerování ŽoD přes Portál farmáře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ŽoD se podává přes PF včetně všech příloh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(z důvodu např. nadměrné velikosti možné podat v listinné podobě na MAS v termínu pro příjem žádostí)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Všechny dokumenty musí být doručeny v termínu stanoveném výzvou MAS</a:t>
            </a:r>
          </a:p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ŽoD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se podává samostatně za každou Fichi 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Nelze kombinovat různé režimy podpory </a:t>
            </a:r>
          </a:p>
          <a:p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Doporučujeme na PF zaregistrovat e-mail pro zasílání upozornění ze SZIF 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ŽoD je možné nejprve bezplatně konzultovat s MAS 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 datum podání Žádosti o dotaci na MAS se považuje datum podání ŽoD na Portál farmáře </a:t>
            </a:r>
          </a:p>
          <a:p>
            <a:r>
              <a:rPr lang="cs-CZ" sz="19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návody / postupy  viz  </a:t>
            </a:r>
            <a:r>
              <a:rPr lang="cs-CZ" sz="19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www.szif.cz</a:t>
            </a:r>
            <a:r>
              <a:rPr lang="cs-CZ" sz="19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19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Postup pro vygenerování formuláře ŽoD, předání na MAS a následnou registraci na RO SZIF </a:t>
            </a:r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E410DF6B-352A-4CCD-81C0-878AC6FB3F07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32" y="113486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27107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558" y="1040920"/>
            <a:ext cx="8596668" cy="734351"/>
          </a:xfrm>
        </p:spPr>
        <p:txBody>
          <a:bodyPr>
            <a:noAutofit/>
          </a:bodyPr>
          <a:lstStyle/>
          <a:p>
            <a:r>
              <a:rPr lang="cs-CZ" sz="3200" u="sng" dirty="0"/>
              <a:t>Hodnocení a výběr projektů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E4F5D84-F6F3-4252-8782-657F4C176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28907"/>
            <a:ext cx="9268167" cy="4294849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Výběr projektů bude založen na principu soutěže mezi předloženými žádostmi.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Budou vybrány projekty, které dosáhly nejlepšího bodového hodnocení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podpořených projektů bude limitován výší alokace na danou Fichi.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Postup pro hodnocení a výběr projektů je uveden v  dokumentu „Interní postupy PRV MAS KPZ.  </a:t>
            </a:r>
          </a:p>
          <a:p>
            <a:pPr lvl="1"/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Administrativní kontrola a kontrola přijatelnosti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– provádí kancelář MAS</a:t>
            </a:r>
          </a:p>
          <a:p>
            <a:pPr lvl="2" indent="-28575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případě zjištění nedostatků vyzve MAS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 doplnění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Žádosti (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maximálně dvakrát,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 pevně daným termínem pro doplnění)</a:t>
            </a:r>
          </a:p>
          <a:p>
            <a:pPr lvl="2" indent="-28575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Při nedoplnění ve stanoveném termínu –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ukončení administrace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Věcné hodnocení projektů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– provádí Výběrová komice MAS</a:t>
            </a:r>
          </a:p>
          <a:p>
            <a:pPr lvl="2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Hodnocení dle stanovených preferenčních kritérií v souladu s výzvou</a:t>
            </a:r>
          </a:p>
          <a:p>
            <a:pPr lvl="2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Stanoví pořadí projektů a výběr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ŽoD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na základě bodového hodnocení a aktuálních finančních prostředků alokovaných na danou výzvu za každou Fichi zvlášť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Výběr projektů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provádí Rada spolku </a:t>
            </a:r>
          </a:p>
          <a:p>
            <a:pPr lvl="1"/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ACC762B-1400-4155-8309-3B5BABE97A6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3" y="205475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34976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05895"/>
            <a:ext cx="8596668" cy="734351"/>
          </a:xfrm>
        </p:spPr>
        <p:txBody>
          <a:bodyPr>
            <a:noAutofit/>
          </a:bodyPr>
          <a:lstStyle/>
          <a:p>
            <a:r>
              <a:rPr lang="cs-CZ" u="sng" dirty="0"/>
              <a:t>Registrace a předání projektů na RO SZIF </a:t>
            </a:r>
            <a:endParaRPr lang="cs-CZ" sz="3200" u="sng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E4F5D84-F6F3-4252-8782-657F4C176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8027"/>
            <a:ext cx="8596668" cy="3880773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MAS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vybrané Žádosti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dotaci</a:t>
            </a:r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elektronicky podepíše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předá žadateli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přes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Portál farmáře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minimálně 3 pracovní dny před finálním termínem registrace na RO SZIF Praha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Žadatel Žádost o dotaci včetně příloh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podá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přes svůj účet na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Portálu farmáře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 RO SZIF nejpozději do </a:t>
            </a:r>
            <a:r>
              <a:rPr lang="cs-CZ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14.07.2023 </a:t>
            </a:r>
            <a:r>
              <a:rPr lang="cs-CZ" b="1" u="sng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(termín registrace na RO SZIF Praha)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 zaregistrování Žádosti o dotaci na RO SZIF bude žadatel informován prostřednictvím Portálu farmáře SZIF nejpozději do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14 kalendářních dnů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 finálního termínu registrace na RO SZIF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Žádost o dotaci, pro kterou žadatel provádí </a:t>
            </a:r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výběrové řízení (VŘ)  nebo velký cenový marketing (VCM)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provede RO SZIF ověření administrativní kontroly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až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 předložení dokumentace k VŘ a VCM</a:t>
            </a:r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F9619F-B016-43AD-B119-BEE48280837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17046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31603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920151"/>
            <a:ext cx="8596668" cy="734351"/>
          </a:xfrm>
        </p:spPr>
        <p:txBody>
          <a:bodyPr>
            <a:noAutofit/>
          </a:bodyPr>
          <a:lstStyle/>
          <a:p>
            <a:r>
              <a:rPr lang="cs-CZ" u="sng" dirty="0"/>
              <a:t>Hodnocení projektů na RO SZIF  </a:t>
            </a:r>
            <a:endParaRPr lang="cs-CZ" sz="3200" u="sng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E4F5D84-F6F3-4252-8782-657F4C176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90659"/>
            <a:ext cx="9170051" cy="4450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RO SZIF vyzve žadatele prostřednictvím Portálu farmáře k odstranění nedostatků: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nejpozději do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56 kalendářních dnů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126 kalendářních dnů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 Žádosti o dotaci s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výběrových řízením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 finálního data registrace na RO SZIF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odstranění nedostatků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– do 14 kalendářních dnů od zveřejnění Žádosti o doplnění na Portálu farmáře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doplnění na RO SZIF ze strany žadatele může být v uvedené lhůtě provedeno </a:t>
            </a:r>
            <a:r>
              <a:rPr lang="cs-CZ" b="1" u="sng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pouze jednou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Nejdříve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jsou schvalovány žádosti,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kde se neprovádí výběrové řízení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následně žádosti s výběrovým řízením a velkým cenovým marketingem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Pokud je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projekt schválen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 poskytnutí dotace z PRV, je žadatel vyzván prostřednictvím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Portálu farmáře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 podpisu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Dohody</a:t>
            </a:r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A08BDA1-7FC6-43F7-AC40-A7C13A2280C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3" y="13403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70927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87949"/>
            <a:ext cx="8596668" cy="734351"/>
          </a:xfrm>
        </p:spPr>
        <p:txBody>
          <a:bodyPr>
            <a:noAutofit/>
          </a:bodyPr>
          <a:lstStyle/>
          <a:p>
            <a:r>
              <a:rPr lang="cs-CZ" u="sng" dirty="0"/>
              <a:t>Zadávání zakázek   </a:t>
            </a:r>
            <a:endParaRPr lang="cs-CZ" sz="3200" u="sng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E4F5D84-F6F3-4252-8782-657F4C176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82588"/>
            <a:ext cx="8596668" cy="3880773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Nutno dodržovat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zásady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- volný pohyb zboží, právo usazování, volný pohyb služeb, zákaz diskriminace, rovné zacházení, transparentnost, přiměřenost a vzájemné uznávání 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Veřejné zakázky – režim zadávání –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rozhoduje předpokládaná hodnota zakázky a % dotace-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nesmí se proto rozdělit předmět zakázky tak, aby došlo k záměrnému snížení předpokládané hodnoty pod finanční limity – podmínka funkčního celku a časové souvislosti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Povinnost uzavírat smlouvy s dodavateli zboží, práce a služeb v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písemné podobě;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případě, že žadatel </a:t>
            </a:r>
            <a:r>
              <a:rPr lang="cs-CZ" u="sng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nerealizuje VŘ </a:t>
            </a:r>
            <a:r>
              <a:rPr lang="cs-CZ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 být smlouva nahrazena objednávkou vystavenou zadavatelem, akceptovatelná je i internetová objednávka </a:t>
            </a:r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7E768E-E10C-4941-B6D9-DCBC68BBA7F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375746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69559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52024"/>
            <a:ext cx="8596668" cy="734351"/>
          </a:xfrm>
        </p:spPr>
        <p:txBody>
          <a:bodyPr>
            <a:noAutofit/>
          </a:bodyPr>
          <a:lstStyle/>
          <a:p>
            <a:r>
              <a:rPr lang="cs-CZ" u="sng" dirty="0"/>
              <a:t>Zadávání zakázek   </a:t>
            </a:r>
            <a:endParaRPr lang="cs-CZ" sz="3200" u="sng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01C50F-61E5-45D1-8A82-BA797B0F7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9795134" cy="4517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21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Viz. Příručka pro zadávání veřejných zakázek Programu rozvoje venkova na období 2014-2020 (verze 6.)</a:t>
            </a:r>
            <a:br>
              <a:rPr lang="cs-CZ" sz="21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www.szif.cz</a:t>
            </a:r>
            <a:r>
              <a:rPr lang="cs-CZ" sz="2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1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1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SZIF POSKYTUJE</a:t>
            </a:r>
            <a:br>
              <a:rPr lang="cs-CZ" sz="21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– Program rozvoje venkova 2014-2020 / Veřejné zakázky </a:t>
            </a:r>
            <a:br>
              <a:rPr lang="cs-CZ" sz="21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(</a:t>
            </a:r>
            <a:r>
              <a:rPr lang="cs-CZ" sz="21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sekce Ke stažení)</a:t>
            </a:r>
          </a:p>
          <a:p>
            <a:pPr marL="0" indent="0">
              <a:buNone/>
            </a:pPr>
            <a:r>
              <a:rPr lang="cs-CZ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Zde najdete </a:t>
            </a:r>
            <a:br>
              <a:rPr lang="cs-CZ" sz="2100" b="1" dirty="0">
                <a:solidFill>
                  <a:schemeClr val="accent2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dirty="0">
                <a:solidFill>
                  <a:schemeClr val="accent2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- Cenový marketing, časté chyby, příklady dobré praxe</a:t>
            </a:r>
            <a:br>
              <a:rPr lang="cs-CZ" sz="2100" b="1" dirty="0">
                <a:solidFill>
                  <a:schemeClr val="accent2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dirty="0">
                <a:solidFill>
                  <a:schemeClr val="accent2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- Tabulka cenového marketingu – doporučený vzor</a:t>
            </a:r>
          </a:p>
          <a:p>
            <a:pPr marL="0" indent="0">
              <a:buNone/>
            </a:pPr>
            <a:r>
              <a:rPr lang="cs-CZ" sz="21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Druhy zakázek (bez DPH)</a:t>
            </a:r>
          </a:p>
          <a:p>
            <a:pPr algn="l"/>
            <a:r>
              <a:rPr lang="cs-CZ" sz="2100" b="1" dirty="0">
                <a:solidFill>
                  <a:schemeClr val="accent2"/>
                </a:solidFill>
                <a:latin typeface="Arial Nova Light" panose="020B03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C1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malého rozsahu </a:t>
            </a:r>
            <a:b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menší nebo rovno 2 000 000,- Kč (dodávky/služby), 6 000 000,- Kč (stavba)</a:t>
            </a:r>
          </a:p>
          <a:p>
            <a:pPr algn="l"/>
            <a:r>
              <a:rPr lang="cs-CZ" sz="2000" b="0" i="0" u="none" strike="noStrike" baseline="0" dirty="0">
                <a:solidFill>
                  <a:srgbClr val="C1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vyšší hodnoty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 než 2 000 000,- , popř. 6 000 000,-</a:t>
            </a:r>
            <a:endParaRPr lang="cs-CZ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560FDE5-24D7-42DD-AA75-1B5117B523A4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79" y="110624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21215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52024"/>
            <a:ext cx="8596668" cy="734351"/>
          </a:xfrm>
        </p:spPr>
        <p:txBody>
          <a:bodyPr>
            <a:noAutofit/>
          </a:bodyPr>
          <a:lstStyle/>
          <a:p>
            <a:r>
              <a:rPr lang="cs-CZ" u="sng" dirty="0"/>
              <a:t>Zadávání zakázek   </a:t>
            </a:r>
            <a:endParaRPr lang="cs-CZ" sz="3200" u="sng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01C50F-61E5-45D1-8A82-BA797B0F7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10548162" cy="451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Hodnota zakázky do 100 000 Kč </a:t>
            </a:r>
            <a:r>
              <a:rPr lang="cs-CZ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(bez DPH)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2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přímý nákup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Přímý nákup,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max. do výše 100 000 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Kč bez DPH </a:t>
            </a:r>
            <a:r>
              <a:rPr lang="cs-CZ" b="1" u="sng" dirty="0">
                <a:latin typeface="Arial" panose="020B0604020202020204" pitchFamily="34" charset="0"/>
                <a:cs typeface="Arial" panose="020B0604020202020204" pitchFamily="34" charset="0"/>
              </a:rPr>
              <a:t>v součtu zakázek na projekt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Nejedná se o výběrové/zadávací řízení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Žadatel/příjemce dotace nemusí uskutečňovat výběr z více dodavatelů ani jiné vyhodnocení nabídky/dodavatele, ale může zadat zakázku a uzavřít smlouvu nebo vystavit objednávku přímo s jedním dodavatelem (tzv. přímý nákup)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Lze tedy nahradit smlouvu/objednávku účetním/daňovým dokladem od prodejce </a:t>
            </a:r>
          </a:p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Hodnota zakázky je </a:t>
            </a:r>
            <a:r>
              <a:rPr lang="cs-CZ" sz="2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nižší než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500 000 Kč </a:t>
            </a:r>
            <a:r>
              <a:rPr lang="cs-CZ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(bez DPH) 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„malý CM“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Cenový marketing 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dokládá až při Žádosti o platbu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Seznam dodavatelů a cen s písemnou (e-mailovou) nabídkou dodavatele, případně údaj z internetové nabídky firmy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(min. 3 dodavatelé!!)   pozor na „propojenost dodavatelů“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560FDE5-24D7-42DD-AA75-1B5117B523A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79" y="110624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6560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95" y="1302884"/>
            <a:ext cx="8596668" cy="734351"/>
          </a:xfrm>
        </p:spPr>
        <p:txBody>
          <a:bodyPr>
            <a:noAutofit/>
          </a:bodyPr>
          <a:lstStyle/>
          <a:p>
            <a:r>
              <a:rPr lang="cs-CZ" u="sng" dirty="0"/>
              <a:t>Zadávání zakázek   </a:t>
            </a:r>
            <a:endParaRPr lang="cs-CZ" sz="3200" u="sng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7A381A7-95AB-417D-94E0-6686C0B5B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65265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Hodnota zakázky je 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rovna nebo vyšší než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500 000 Kč </a:t>
            </a:r>
            <a:r>
              <a:rPr 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(bez DPH) = </a:t>
            </a:r>
            <a:r>
              <a:rPr 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„velký CM“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VŘ dle Příručky pro zadávání veřejných zakázek či Velký cenový marketing            </a:t>
            </a:r>
            <a:r>
              <a:rPr 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  „VŘ“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Žadatelé předloží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kompletní dokumentaci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zrealizovanému výběrovému řízení 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včetně aktualizovaného formuláře Žádosti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dotaci </a:t>
            </a:r>
            <a:r>
              <a:rPr lang="cs-CZ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nejdříve na MAS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(mimo Portál farmáře) </a:t>
            </a:r>
            <a:b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termínu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56. kalendářního dne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finálního data zaregistrování Žádosti o dotaci na RO SZIF.</a:t>
            </a:r>
            <a:b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Žadatel předloží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na RO SZIF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termínu do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70. kalendářního dne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 finálního data zaregistrování Žádosti o dotaci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na RO SZIF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ke kontrole kompletní dokumentaci k zrealizovanému výběrovému řízení již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přes Portál farmáře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 aktualizovanou žádostí o dotaci.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CEC82E1-9D5C-472C-8762-3D735BCEBE0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67" y="414035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84350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41335"/>
            <a:ext cx="8596668" cy="734351"/>
          </a:xfrm>
        </p:spPr>
        <p:txBody>
          <a:bodyPr>
            <a:noAutofit/>
          </a:bodyPr>
          <a:lstStyle/>
          <a:p>
            <a:r>
              <a:rPr lang="cs-CZ" u="sng" dirty="0"/>
              <a:t>Publicita  </a:t>
            </a:r>
            <a:endParaRPr lang="cs-CZ" sz="3200" u="sng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E4F5D84-F6F3-4252-8782-657F4C176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3467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Během realizace projektu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Povinná publicita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jasný odkaz na podporu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Programu rozvoje venkova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Evropského zemědělského fondu pro rozvoj venkova 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(minimálně formou </a:t>
            </a:r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loga EU </a:t>
            </a:r>
            <a:r>
              <a:rPr lang="cs-CZ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textem PRV)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Detaily viz    </a:t>
            </a:r>
            <a:r>
              <a:rPr lang="cs-CZ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Příručka pro publicitu PRV 2014-2020 (verze 6)</a:t>
            </a:r>
            <a:endParaRPr lang="cs-CZ" sz="2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(viz www.szif.cz)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F8890A4-008C-423E-9E3A-86A8448C8F5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04" y="152486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78422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38527"/>
            <a:ext cx="8596668" cy="734351"/>
          </a:xfrm>
        </p:spPr>
        <p:txBody>
          <a:bodyPr>
            <a:noAutofit/>
          </a:bodyPr>
          <a:lstStyle/>
          <a:p>
            <a:r>
              <a:rPr lang="cs-CZ" u="sng" dirty="0"/>
              <a:t>Publicita  </a:t>
            </a:r>
            <a:endParaRPr lang="cs-CZ" sz="3200" u="sng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7D480E1-C1E9-4068-916F-88224605C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0659"/>
            <a:ext cx="8596668" cy="3880773"/>
          </a:xfrm>
        </p:spPr>
        <p:txBody>
          <a:bodyPr>
            <a:norm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Internetové stránky příjemce dotace 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Plakát A3 nebo informační deska,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nutný u projektů, kde celková výše dotace na projekt uvedená v Dohodě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přesáhne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50.000 EUR (cca 1.350.000 Kč)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Dočasný billboard 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 projektů nad 500 000 EURO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Žadatel si instaluje informaci/plakát/desku, MAS nikoliv</a:t>
            </a:r>
          </a:p>
          <a:p>
            <a:r>
              <a:rPr lang="cs-CZ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Detaily, rady, vzory  viz. Příručka pro publicitu PRV 2014-2020  a její přílohy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54E555A-AFA4-4D33-BB44-982C5C24991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58" y="209146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983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378EA-6960-4533-95AA-C708ADB78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40921"/>
            <a:ext cx="8299217" cy="770626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o VÝZVĚ č. 4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2A28AD-679D-4773-803E-7B037DDEA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83809"/>
            <a:ext cx="8596668" cy="3880773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Celková alokace na výzvu</a:t>
            </a:r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           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1 171 716,-</a:t>
            </a:r>
            <a:r>
              <a:rPr lang="cs-CZ" sz="24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Kč </a:t>
            </a:r>
            <a:endParaRPr lang="cs-CZ" sz="2000" b="1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Minimální výše způsobilých výdajů projektu 50 000, Kč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Maximální výše způsobilých výdajů projektu = výše alokace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POZOR</a:t>
            </a:r>
            <a:r>
              <a:rPr lang="cs-C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nelze předkládat projekty s dotací vyšší než je stanovená alokace pro danou Fichi!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Žádost o dotaci se podává/registruje samostatně za každou Fichi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lze realizovat na území MAS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31A45B9-111A-44F2-AC79-C3CE104DEA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50885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6A6623E5-9A45-42CD-8E71-31B35514A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58963" y="5640388"/>
            <a:ext cx="7192962" cy="801687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D59553C-7380-4F70-B23A-05FFB4DEC1B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08" y="15207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68317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17867"/>
            <a:ext cx="8596668" cy="734351"/>
          </a:xfrm>
        </p:spPr>
        <p:txBody>
          <a:bodyPr>
            <a:noAutofit/>
          </a:bodyPr>
          <a:lstStyle/>
          <a:p>
            <a:r>
              <a:rPr lang="cs-CZ" sz="3200" u="sng" dirty="0"/>
              <a:t>Důležité dokumenty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E4F5D84-F6F3-4252-8782-657F4C176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0659"/>
            <a:ext cx="9082128" cy="3880773"/>
          </a:xfrm>
        </p:spPr>
        <p:txBody>
          <a:bodyPr/>
          <a:lstStyle/>
          <a:p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Pravidla 19.2.1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žadatele, kterými se stanovují podmínky pro poskytování dotace na projekty programu PRV na období 2014 – 2020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Interní postupy PRV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Příručka pro zadávání VZ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Příručka pro publicitu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Posuzování finančního zdraví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Postup pro vygenerování ŽoD, předání na MAS a registrace na RO SZIF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Potřebné dokumenty naleznete na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www.maskpz.cz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 na stránkách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www.szif.cz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AEB727F-C7A2-4ECC-AE51-E7E52EBA3A7D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26" y="199225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85062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B43BAA47-743D-47DB-A365-7C4A06C8B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150" y="2628204"/>
            <a:ext cx="8596668" cy="1426673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accent2"/>
                </a:solidFill>
              </a:rPr>
              <a:t> Dotazy a diskuze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3F7623-3688-4730-9CC1-A733E41EFB5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504" y="284956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20281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6913F2A-328F-407A-A9F2-33D2A61DD89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754" y="419446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B4CB3AE-DB24-440A-80BD-9F1954BF6A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0966" y="419446"/>
            <a:ext cx="1928943" cy="69841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37FCC4-2AFD-4AF4-B6FF-860903159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4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4400" dirty="0">
                <a:solidFill>
                  <a:schemeClr val="accent1">
                    <a:lumMod val="50000"/>
                  </a:schemeClr>
                </a:solidFill>
              </a:rPr>
              <a:t>    Děkujeme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961747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785" y="751040"/>
            <a:ext cx="8596668" cy="1320800"/>
          </a:xfrm>
        </p:spPr>
        <p:txBody>
          <a:bodyPr/>
          <a:lstStyle/>
          <a:p>
            <a:r>
              <a:rPr lang="cs-CZ" u="sng" dirty="0"/>
              <a:t>Vyhlášené FICHE a jejich alokace 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D12C581-8555-4D2C-BD9D-D541094D4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8350552" cy="649724"/>
          </a:xfrm>
        </p:spPr>
        <p:txBody>
          <a:bodyPr/>
          <a:lstStyle/>
          <a:p>
            <a:r>
              <a:rPr lang="de-DE" dirty="0"/>
              <a:t>   info@maskpz.cz</a:t>
            </a:r>
            <a:endParaRPr lang="en-US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01" y="57757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4877F67F-5034-4CAD-85C5-2AAD208EF760}"/>
              </a:ext>
            </a:extLst>
          </p:cNvPr>
          <p:cNvSpPr txBox="1">
            <a:spLocks/>
          </p:cNvSpPr>
          <p:nvPr/>
        </p:nvSpPr>
        <p:spPr>
          <a:xfrm>
            <a:off x="1738553" y="5874447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83FB0D9-A293-4A1C-867B-23D8A3580CC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96" y="5753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0CE21B5D-6F63-43F3-BC8A-2C3143F245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64310"/>
              </p:ext>
            </p:extLst>
          </p:nvPr>
        </p:nvGraphicFramePr>
        <p:xfrm>
          <a:off x="347549" y="2517393"/>
          <a:ext cx="9223904" cy="1823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2917">
                  <a:extLst>
                    <a:ext uri="{9D8B030D-6E8A-4147-A177-3AD203B41FA5}">
                      <a16:colId xmlns:a16="http://schemas.microsoft.com/office/drawing/2014/main" val="3420815952"/>
                    </a:ext>
                  </a:extLst>
                </a:gridCol>
                <a:gridCol w="3221271">
                  <a:extLst>
                    <a:ext uri="{9D8B030D-6E8A-4147-A177-3AD203B41FA5}">
                      <a16:colId xmlns:a16="http://schemas.microsoft.com/office/drawing/2014/main" val="4230946032"/>
                    </a:ext>
                  </a:extLst>
                </a:gridCol>
                <a:gridCol w="3330099">
                  <a:extLst>
                    <a:ext uri="{9D8B030D-6E8A-4147-A177-3AD203B41FA5}">
                      <a16:colId xmlns:a16="http://schemas.microsoft.com/office/drawing/2014/main" val="1861012454"/>
                    </a:ext>
                  </a:extLst>
                </a:gridCol>
                <a:gridCol w="1899617">
                  <a:extLst>
                    <a:ext uri="{9D8B030D-6E8A-4147-A177-3AD203B41FA5}">
                      <a16:colId xmlns:a16="http://schemas.microsoft.com/office/drawing/2014/main" val="2210993528"/>
                    </a:ext>
                  </a:extLst>
                </a:gridCol>
              </a:tblGrid>
              <a:tr h="800264"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</a:rPr>
                        <a:t>Číslo Fiche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kern="1200" dirty="0">
                          <a:effectLst/>
                        </a:rPr>
                        <a:t>Název Fiche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Vazba Fiche na článek </a:t>
                      </a:r>
                      <a:endParaRPr lang="cs-CZ" sz="1800">
                        <a:effectLst/>
                      </a:endParaRPr>
                    </a:p>
                    <a:p>
                      <a:pPr algn="ctr"/>
                      <a:r>
                        <a:rPr lang="cs-CZ" sz="1200">
                          <a:effectLst/>
                        </a:rPr>
                        <a:t>Nařízení EP a Rady (EU) č. 1305/2013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kern="1200" dirty="0">
                          <a:effectLst/>
                        </a:rPr>
                        <a:t>Alokace</a:t>
                      </a:r>
                      <a:endParaRPr lang="cs-CZ" sz="1800" dirty="0">
                        <a:effectLst/>
                      </a:endParaRPr>
                    </a:p>
                    <a:p>
                      <a:pPr algn="ctr"/>
                      <a:r>
                        <a:rPr lang="cs-CZ" sz="1200" kern="1200" dirty="0">
                          <a:effectLst/>
                        </a:rPr>
                        <a:t>pro 2. výzvu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4029817"/>
                  </a:ext>
                </a:extLst>
              </a:tr>
              <a:tr h="1022949"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>
                          <a:effectLst/>
                        </a:rPr>
                        <a:t>F7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effectLst/>
                        </a:rPr>
                        <a:t>1.2.1 </a:t>
                      </a:r>
                      <a:r>
                        <a:rPr lang="cs-CZ" sz="1600" b="1" dirty="0">
                          <a:effectLst/>
                        </a:rPr>
                        <a:t>ROZVOJ PODMÍNEK PRO SETKÁVÁNÍ A VOLNOČASOVÉ AKTIVITY OBYVATEL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solidFill>
                            <a:srgbClr val="0070C0"/>
                          </a:solidFill>
                          <a:effectLst/>
                        </a:rPr>
                        <a:t>Článek 20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l"/>
                      <a:r>
                        <a:rPr lang="cs-CZ" sz="1600" dirty="0">
                          <a:effectLst/>
                        </a:rPr>
                        <a:t>- Základní služby a obnova vesnic ve venkovských oblastech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effectLst/>
                        </a:rPr>
                        <a:t>1 171 716,- Kč</a:t>
                      </a:r>
                      <a:endParaRPr lang="cs-CZ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080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05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96" y="894556"/>
            <a:ext cx="8596668" cy="789101"/>
          </a:xfrm>
        </p:spPr>
        <p:txBody>
          <a:bodyPr/>
          <a:lstStyle/>
          <a:p>
            <a:r>
              <a:rPr lang="cs-CZ" u="sng" dirty="0"/>
              <a:t>Společné podmínky pro všechny aktivity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3657"/>
            <a:ext cx="8829522" cy="4281714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Vznik výdajů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(vystavení objednávky nebo uzavření smlouvy) </a:t>
            </a: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nejdříve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 dni podání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ŽoD na MAS, </a:t>
            </a: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uhrazeny musí být </a:t>
            </a:r>
            <a:r>
              <a:rPr lang="cs-CZ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nejpozději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data předložení Žádosti o platbu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Realizace projektu </a:t>
            </a:r>
            <a:b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POZOR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>
                <a:solidFill>
                  <a:srgbClr val="FF0000"/>
                </a:solidFill>
              </a:rPr>
              <a:t>v </a:t>
            </a:r>
            <a:r>
              <a:rPr lang="pl-PL" sz="2000" b="1" u="sng" dirty="0">
                <a:solidFill>
                  <a:srgbClr val="FF0000"/>
                </a:solidFill>
              </a:rPr>
              <a:t>případě podpisu Dohody po 30. 6. 2023 </a:t>
            </a:r>
            <a:r>
              <a:rPr lang="pl-PL" sz="1400" b="1" u="sng" dirty="0">
                <a:solidFill>
                  <a:srgbClr val="FF0000"/>
                </a:solidFill>
              </a:rPr>
              <a:t>(což bude náš případ)</a:t>
            </a:r>
            <a:br>
              <a:rPr lang="pl-PL" sz="2000" b="1" u="sng" dirty="0">
                <a:solidFill>
                  <a:srgbClr val="FF0000"/>
                </a:solidFill>
              </a:rPr>
            </a:b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žadatel/příjemce 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povinen zajistit realizaci projektu </a:t>
            </a:r>
            <a:r>
              <a:rPr lang="pl-PL" sz="2000" b="1" dirty="0">
                <a:solidFill>
                  <a:srgbClr val="FF0000"/>
                </a:solidFill>
              </a:rPr>
              <a:t>nejpozději do 30. 6. 2025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!!!</a:t>
            </a:r>
            <a:endParaRPr lang="pl-PL" sz="2000" b="1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Lhůta vázanosti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 na účel trvá 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let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data převedení dotace na účet příjemce dotace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Archivace dokumentů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 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let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proplacení dotace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Dodržení požadavků na publicitu projektu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8253FD7-5913-41CA-A910-81335356498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96" y="55581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9831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91693"/>
            <a:ext cx="8596668" cy="738423"/>
          </a:xfrm>
        </p:spPr>
        <p:txBody>
          <a:bodyPr/>
          <a:lstStyle/>
          <a:p>
            <a:r>
              <a:rPr lang="cs-CZ" u="sng" dirty="0"/>
              <a:t>Společné podmínky pro všechny aktivity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91657"/>
            <a:ext cx="8852429" cy="3156936"/>
          </a:xfrm>
        </p:spPr>
        <p:txBody>
          <a:bodyPr>
            <a:normAutofit fontScale="85000" lnSpcReduction="20000"/>
          </a:bodyPr>
          <a:lstStyle/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danou Fichi v dané výzvě MAS lze podat </a:t>
            </a:r>
            <a:r>
              <a:rPr lang="cs-CZ" sz="2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pouze</a:t>
            </a:r>
            <a:r>
              <a:rPr lang="cs-CZ" sz="2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jednu </a:t>
            </a: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Žádost o dotaci  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Preferenční kritéria 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žadatel musí získat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minimální počet bodů 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stanovený MAS v rámci preferenčních kritérií</a:t>
            </a:r>
            <a:endParaRPr lang="cs-CZ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Žadatelem </a:t>
            </a:r>
            <a:r>
              <a:rPr lang="cs-CZ" sz="22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požadované bodové hodnocení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Žádosti o dotaci </a:t>
            </a: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nemůže být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 strany žadatele dotace </a:t>
            </a: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podání ŽoD na MAS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jakkoliv </a:t>
            </a: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měněno a upravováno</a:t>
            </a: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případě, že žadatel v ŽoD </a:t>
            </a: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nevyplní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požadované </a:t>
            </a: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bodové hodnocení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konkrétního preferenčního kritéria, pohlíží se na takové kritérium </a:t>
            </a: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 by za něj žadatel body nepožadoval</a:t>
            </a: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Dodatečné navýšení dotace ze strany žadatele není možné</a:t>
            </a: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D12C581-8555-4D2C-BD9D-D541094D4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8325989" cy="649724"/>
          </a:xfrm>
        </p:spPr>
        <p:txBody>
          <a:bodyPr/>
          <a:lstStyle/>
          <a:p>
            <a:r>
              <a:rPr lang="de-DE" dirty="0"/>
              <a:t>   </a:t>
            </a:r>
            <a:endParaRPr lang="en-US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987" y="5348593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2FFD4DF1-3797-44AA-AF25-076C29768FE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78" y="28306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7848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958854"/>
            <a:ext cx="8480372" cy="789264"/>
          </a:xfrm>
        </p:spPr>
        <p:txBody>
          <a:bodyPr/>
          <a:lstStyle/>
          <a:p>
            <a:r>
              <a:rPr lang="cs-CZ" u="sng" dirty="0"/>
              <a:t>Společné podmínky pro všechny aktivity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48118"/>
            <a:ext cx="8829737" cy="3762016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případě vytvoření nových pracovních míst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postupuje dle Metodiky tvorby pracovních míst </a:t>
            </a:r>
            <a:r>
              <a:rPr lang="cs-CZ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(Příloha 14 Pravidel 19.2.1).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Nově vzniklé pracovní místo musí být vytvořeno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nejpozději do 6 měsíců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data převedení dotace na účet příjemce;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udržitelnost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3 roky - malý nebo střední podnik / 5 let - velký podnik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zdraví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u projektů, jejichž způsobilé výdaje, ze kterých je stanovena dotace, přesahují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2 000 000,- Kč </a:t>
            </a:r>
            <a:b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(Postupuje se dle Metodiky výpočtu finančního zdraví)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Žadatel/příjemce dotace musí mít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uspořádány právní vztahy k nemovitostem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na kterých budou realizované stavební výdaje, nebo do kterých budou umístěny podpořené stroje, technologie nebo vybavení dle specifických podmínek Pravidel od data podání žádosti o platbu na MAS do konce lhůty vázanosti projektu na účel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D12C581-8555-4D2C-BD9D-D541094D4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8350552" cy="649724"/>
          </a:xfrm>
        </p:spPr>
        <p:txBody>
          <a:bodyPr/>
          <a:lstStyle/>
          <a:p>
            <a:r>
              <a:rPr lang="de-DE" dirty="0"/>
              <a:t>   </a:t>
            </a:r>
            <a:endParaRPr lang="en-US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3" y="5536364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DCCE1050-B53C-4260-9CF9-88B9F3198D95}"/>
              </a:ext>
            </a:extLst>
          </p:cNvPr>
          <p:cNvSpPr txBox="1">
            <a:spLocks/>
          </p:cNvSpPr>
          <p:nvPr/>
        </p:nvSpPr>
        <p:spPr>
          <a:xfrm>
            <a:off x="1858285" y="5859388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/>
              <a:t>   </a:t>
            </a:r>
            <a:r>
              <a:rPr lang="cs-CZ" sz="1600">
                <a:hlinkClick r:id="rId3"/>
              </a:rPr>
              <a:t>info@maskpz.cz</a:t>
            </a:r>
            <a:r>
              <a:rPr lang="cs-CZ" sz="1600"/>
              <a:t>      </a:t>
            </a:r>
            <a:r>
              <a:rPr lang="cs-CZ" sz="1600">
                <a:hlinkClick r:id="rId4"/>
              </a:rPr>
              <a:t>www.maskpz.cz</a:t>
            </a:r>
            <a:r>
              <a:rPr lang="cs-CZ" sz="1600"/>
              <a:t>          </a:t>
            </a:r>
            <a:r>
              <a:rPr lang="cs-CZ" sz="120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2D78D8F-2BD4-4380-AA01-0F03D8B7CB8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58" y="119798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0529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868" y="1449922"/>
            <a:ext cx="8596668" cy="1320800"/>
          </a:xfrm>
        </p:spPr>
        <p:txBody>
          <a:bodyPr/>
          <a:lstStyle/>
          <a:p>
            <a:r>
              <a:rPr lang="cs-CZ" u="sng" dirty="0"/>
              <a:t>Financování projektu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799" y="2486384"/>
            <a:ext cx="8829737" cy="3762016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Žadatel/příjemce dotace zabezpečuje financování realizace projektu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nejprve z vlastních zdrojů</a:t>
            </a:r>
            <a:b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Hotovostní platba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výše max. 100 000,- Kč</a:t>
            </a: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Bezhotovostní platba pouze prostřednictvím </a:t>
            </a:r>
            <a:r>
              <a:rPr lang="cs-CZ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vlastního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bankovního účtu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D12C581-8555-4D2C-BD9D-D541094D4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8350552" cy="649724"/>
          </a:xfrm>
        </p:spPr>
        <p:txBody>
          <a:bodyPr/>
          <a:lstStyle/>
          <a:p>
            <a:r>
              <a:rPr lang="de-DE" dirty="0"/>
              <a:t>   </a:t>
            </a:r>
            <a:r>
              <a:rPr lang="de-DE" dirty="0" err="1"/>
              <a:t>info@maskpz</a:t>
            </a:r>
            <a:r>
              <a:rPr lang="de-DE" dirty="0"/>
              <a:t>.</a:t>
            </a:r>
            <a:endParaRPr lang="en-US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3510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247BDD84-94BE-4CC9-9F39-FD35E74598E2}"/>
              </a:ext>
            </a:extLst>
          </p:cNvPr>
          <p:cNvSpPr txBox="1">
            <a:spLocks/>
          </p:cNvSpPr>
          <p:nvPr/>
        </p:nvSpPr>
        <p:spPr>
          <a:xfrm>
            <a:off x="1727020" y="5767986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/>
              <a:t>   </a:t>
            </a:r>
            <a:r>
              <a:rPr lang="cs-CZ" sz="1600">
                <a:hlinkClick r:id="rId3"/>
              </a:rPr>
              <a:t>info@maskpz.cz</a:t>
            </a:r>
            <a:r>
              <a:rPr lang="cs-CZ" sz="1600"/>
              <a:t>      </a:t>
            </a:r>
            <a:r>
              <a:rPr lang="cs-CZ" sz="1600">
                <a:hlinkClick r:id="rId4"/>
              </a:rPr>
              <a:t>www.maskpz.cz</a:t>
            </a:r>
            <a:r>
              <a:rPr lang="cs-CZ" sz="1600"/>
              <a:t>          </a:t>
            </a:r>
            <a:r>
              <a:rPr lang="cs-CZ" sz="120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D8ABB73-A7B0-4BA9-8BE3-EFF07C385CAE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68" y="424385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052879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2318</TotalTime>
  <Words>5009</Words>
  <Application>Microsoft Office PowerPoint</Application>
  <PresentationFormat>Širokoúhlá obrazovka</PresentationFormat>
  <Paragraphs>345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53" baseType="lpstr">
      <vt:lpstr>Arial</vt:lpstr>
      <vt:lpstr>Arial Nova Light</vt:lpstr>
      <vt:lpstr>Calibri</vt:lpstr>
      <vt:lpstr>CIDFont+F3</vt:lpstr>
      <vt:lpstr>CIDFont+F4</vt:lpstr>
      <vt:lpstr>Times New Roman</vt:lpstr>
      <vt:lpstr>Trebuchet MS</vt:lpstr>
      <vt:lpstr>Verdana</vt:lpstr>
      <vt:lpstr>Wingdings</vt:lpstr>
      <vt:lpstr>Wingdings 3</vt:lpstr>
      <vt:lpstr>Fazeta</vt:lpstr>
      <vt:lpstr>SEMINÁŘ PRO ŽADATELE </vt:lpstr>
      <vt:lpstr>Obsah semináře</vt:lpstr>
      <vt:lpstr>Základní informace o VÝZVĚ č. 4</vt:lpstr>
      <vt:lpstr>Základní informace o VÝZVĚ č. 4</vt:lpstr>
      <vt:lpstr>Vyhlášené FICHE a jejich alokace </vt:lpstr>
      <vt:lpstr>Společné podmínky pro všechny aktivity</vt:lpstr>
      <vt:lpstr>Společné podmínky pro všechny aktivity</vt:lpstr>
      <vt:lpstr>Společné podmínky pro všechny aktivity</vt:lpstr>
      <vt:lpstr>Financování projektu </vt:lpstr>
      <vt:lpstr>FICHE 7: Rozvoj podmínek pro setkávání a volnočasové aktivity obyvatel</vt:lpstr>
      <vt:lpstr>FICHE 7: Rozvoj podmínek pro setkávání a volnočasové aktivity obyvatel</vt:lpstr>
      <vt:lpstr>FICHE 7: Rozvoj podmínek pro setkávání a volnočasové aktivity obyvatel</vt:lpstr>
      <vt:lpstr>FICHE 7: Rozvoj podmínek pro setkávání a volnočasové aktivity obyvatel</vt:lpstr>
      <vt:lpstr>FICHE 7: Rozvoj podmínek pro setkávání a volnočasové aktivity obyvatel</vt:lpstr>
      <vt:lpstr>FICHE 7: Rozvoj podmínek pro setkávání a volnočasové aktivity obyvatel</vt:lpstr>
      <vt:lpstr>FICHE 7: Rozvoj podmínek pro setkávání a volnočasové aktivity obyvatel</vt:lpstr>
      <vt:lpstr>FICHE 7: Rozvoj podmínek pro setkávání a volnočasové aktivity obyvatel</vt:lpstr>
      <vt:lpstr>FICHE 7: Rozvoj podmínek pro setkávání a volnočasové aktivity obyvatel</vt:lpstr>
      <vt:lpstr>FICHE 7: Rozvoj podmínek pro setkávání a volnočasové aktivity obyvatel</vt:lpstr>
      <vt:lpstr>FICHE 7: Rozvoj podmínek pro setkávání a volnočasové aktivity obyvatel</vt:lpstr>
      <vt:lpstr>FICHE 7: Rozvoj podmínek pro setkávání a volnočasové aktivity obyvatel</vt:lpstr>
      <vt:lpstr>Povinné přílohy předkládané s Žádostí o dotaci na MAS </vt:lpstr>
      <vt:lpstr>Přílohy předkládané s Žádostí o dotaci na MAS stanovené Pravidly 19.2.1 společné pro všechny aktivity</vt:lpstr>
      <vt:lpstr>Přílohy předkládané s Žádostí o dotaci na MAS stanovené Pravidly 19.2.1 společné pro všechny aktivity</vt:lpstr>
      <vt:lpstr>Specifické přílohy předkládané s Žádostí o dotaci na MAS</vt:lpstr>
      <vt:lpstr>Povinné přílohy stanovené MAS</vt:lpstr>
      <vt:lpstr>Nepovinné přílohy stanovené MAS</vt:lpstr>
      <vt:lpstr>Způsobilosti výdajů </vt:lpstr>
      <vt:lpstr>Co nelze podpořit z Výzvy </vt:lpstr>
      <vt:lpstr>Proces podávání žádosti na MAS</vt:lpstr>
      <vt:lpstr>Hodnocení a výběr projektů </vt:lpstr>
      <vt:lpstr>Registrace a předání projektů na RO SZIF </vt:lpstr>
      <vt:lpstr>Hodnocení projektů na RO SZIF  </vt:lpstr>
      <vt:lpstr>Zadávání zakázek   </vt:lpstr>
      <vt:lpstr>Zadávání zakázek   </vt:lpstr>
      <vt:lpstr>Zadávání zakázek   </vt:lpstr>
      <vt:lpstr>Zadávání zakázek   </vt:lpstr>
      <vt:lpstr>Publicita  </vt:lpstr>
      <vt:lpstr>Publicita  </vt:lpstr>
      <vt:lpstr>Důležité dokumenty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</dc:creator>
  <cp:lastModifiedBy>Mirka Novopacká</cp:lastModifiedBy>
  <cp:revision>158</cp:revision>
  <dcterms:created xsi:type="dcterms:W3CDTF">2020-04-23T08:47:42Z</dcterms:created>
  <dcterms:modified xsi:type="dcterms:W3CDTF">2023-04-12T10:26:09Z</dcterms:modified>
</cp:coreProperties>
</file>