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7" r:id="rId22"/>
    <p:sldId id="266" r:id="rId23"/>
    <p:sldId id="295" r:id="rId24"/>
    <p:sldId id="285" r:id="rId25"/>
    <p:sldId id="268" r:id="rId26"/>
    <p:sldId id="269" r:id="rId27"/>
    <p:sldId id="270" r:id="rId28"/>
    <p:sldId id="273" r:id="rId29"/>
    <p:sldId id="296" r:id="rId30"/>
    <p:sldId id="278" r:id="rId31"/>
    <p:sldId id="279" r:id="rId32"/>
    <p:sldId id="281" r:id="rId33"/>
    <p:sldId id="280" r:id="rId34"/>
    <p:sldId id="297" r:id="rId35"/>
    <p:sldId id="298" r:id="rId36"/>
    <p:sldId id="282" r:id="rId37"/>
    <p:sldId id="299" r:id="rId38"/>
    <p:sldId id="286" r:id="rId39"/>
    <p:sldId id="300" r:id="rId40"/>
    <p:sldId id="292" r:id="rId41"/>
    <p:sldId id="293" r:id="rId42"/>
    <p:sldId id="294" r:id="rId43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slide" Target="slides/slide3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CA41D9C-4C3E-41AA-ADC0-9566565A6651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lstStyle/>
          <a:p>
            <a:fld id="{C07A244B-9C82-4E12-B11A-BDA492CF474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lstStyle/>
          <a:p>
            <a:fld id="{C34FC2DA-0BF1-4174-8F0F-C89AA437DA1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A987AE8-66BC-4B93-91F2-31891D92A0E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54B489B-7552-4738-AB43-F8F8FA3EF81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698E07C-6D3C-410F-A845-8B7BDEBEF5B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F444A5FE-D48A-4868-BA29-6105EF54C30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38833E37-DB65-48A5-A8C4-648A2FFE370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F4BB3955-4351-49DB-9F5C-F61C7F5EF00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62A39EB5-58D2-4E9A-97D6-84D10A52CDF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lstStyle/>
          <a:p>
            <a:fld id="{04F6F065-A018-4445-9A1C-FCD6DE47110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 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8C208A5-9B5D-47FA-ACEF-66F62F475058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ftr" idx="28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29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908EAFA-DE85-4281-BE00-FD4F9E21833A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ftr" idx="3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ldNum" idx="3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46DD0D3-7B5F-46B4-8C1B-8E2ACFDBD877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D0AEC73-D5FE-4119-98A2-D23EC7394347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9F9DFA0-D7FA-454E-ADE0-FC6173C30187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  <p:sp>
        <p:nvSpPr>
          <p:cNvPr id="15" name="PlaceHolder 3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4F6E5A4-2D6C-4B39-A768-06CE310526FF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5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E5AE1AE-5E12-40FC-862E-96ABFB71EBE5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  <p:sp>
        <p:nvSpPr>
          <p:cNvPr id="26" name="PlaceHolder 4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5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B5A17D3-A11A-42AB-8AE6-F74544B46753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6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A439338-7A45-4D5B-A941-5EF254DF86E7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36" name="PlaceHolder 2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3637D460-DDEF-4C4D-9389-6940E102D600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25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&lt;zápatí&gt;</a:t>
            </a:r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26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378E2C48-2388-4AD7-84BF-F0714A8D9BD0}" type="slidenum">
              <a:rPr lang="cs-CZ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solidFill>
                  <a:srgbClr val="000000"/>
                </a:solidFill>
                <a:latin typeface="Times New Roman"/>
              </a:rPr>
              <a:t>&lt;datum/čas&gt;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maskpz.cz" TargetMode="External"/><Relationship Id="rId5" Type="http://schemas.openxmlformats.org/officeDocument/2006/relationships/hyperlink" Target="http://www.maskpz.cz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zscr.cz/clanek/irop-technika-pro-izs.aspx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info@maskpz.cz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info@maskpz.cz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maskpz.cz" TargetMode="External"/><Relationship Id="rId4" Type="http://schemas.openxmlformats.org/officeDocument/2006/relationships/hyperlink" Target="http://www.maskpz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945800" y="1097280"/>
            <a:ext cx="7898760" cy="934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6600" b="1" strike="noStrike" spc="-1">
                <a:solidFill>
                  <a:srgbClr val="002060"/>
                </a:solidFill>
                <a:latin typeface="Calibri Light"/>
              </a:rPr>
              <a:t>Seminář pro žadatele</a:t>
            </a:r>
            <a:endParaRPr lang="cs-CZ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721120" y="2331720"/>
            <a:ext cx="6062040" cy="2756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88055" lnSpcReduction="10000"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cs-CZ" sz="3900" b="1" strike="noStrike" spc="-1" dirty="0">
                <a:solidFill>
                  <a:srgbClr val="002060"/>
                </a:solidFill>
                <a:latin typeface="Calibri"/>
              </a:rPr>
              <a:t>Středa 07.05.2024, </a:t>
            </a:r>
            <a:r>
              <a:rPr lang="cs-CZ" sz="3200" b="1" strike="noStrike" spc="-1" dirty="0">
                <a:solidFill>
                  <a:srgbClr val="002060"/>
                </a:solidFill>
                <a:latin typeface="Calibri"/>
              </a:rPr>
              <a:t>14.00 hod</a:t>
            </a:r>
            <a:br>
              <a:rPr sz="3200" dirty="0"/>
            </a:br>
            <a:r>
              <a:rPr lang="cs-CZ" sz="3200" b="1" strike="noStrike" spc="-1" dirty="0">
                <a:solidFill>
                  <a:srgbClr val="002060"/>
                </a:solidFill>
                <a:latin typeface="Calibri"/>
              </a:rPr>
              <a:t>Kněževes </a:t>
            </a:r>
            <a:br>
              <a:rPr sz="3200" dirty="0"/>
            </a:br>
            <a:endParaRPr lang="cs-CZ" sz="32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cs-CZ" sz="40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Výzva </a:t>
            </a: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3</a:t>
            </a:r>
            <a:r>
              <a:rPr lang="cs-CZ" sz="36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.  IROP – HASIČI</a:t>
            </a:r>
            <a:endParaRPr lang="cs-CZ" sz="36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cs-CZ" sz="3600" b="1" strike="noStrike" spc="-1" dirty="0">
                <a:solidFill>
                  <a:srgbClr val="00B0F0"/>
                </a:solidFill>
                <a:latin typeface="Calibri"/>
              </a:rPr>
              <a:t>Výzva 4. IROP – VEŘEJNÁ PROSTRANSTVÍ </a:t>
            </a:r>
            <a:endParaRPr lang="cs-CZ" sz="3600" b="0" strike="noStrike" spc="-1" dirty="0">
              <a:solidFill>
                <a:srgbClr val="00B0F0"/>
              </a:solidFill>
              <a:latin typeface="Arial"/>
            </a:endParaRPr>
          </a:p>
        </p:txBody>
      </p:sp>
      <p:pic>
        <p:nvPicPr>
          <p:cNvPr id="52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pic>
        <p:nvPicPr>
          <p:cNvPr id="53" name="Obrázek 5"/>
          <p:cNvPicPr/>
          <p:nvPr/>
        </p:nvPicPr>
        <p:blipFill>
          <a:blip r:embed="rId4"/>
          <a:stretch/>
        </p:blipFill>
        <p:spPr>
          <a:xfrm>
            <a:off x="707040" y="2331720"/>
            <a:ext cx="4978800" cy="275616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3"/>
          <p:cNvSpPr>
            <a:spLocks noGrp="1"/>
          </p:cNvSpPr>
          <p:nvPr>
            <p:ph type="ftr" idx="34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5" name="Obrázek 7"/>
          <p:cNvPicPr/>
          <p:nvPr/>
        </p:nvPicPr>
        <p:blipFill>
          <a:blip r:embed="rId7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56" name="Obrázek 8"/>
          <p:cNvPicPr/>
          <p:nvPr/>
        </p:nvPicPr>
        <p:blipFill>
          <a:blip r:embed="rId8"/>
          <a:stretch/>
        </p:blipFill>
        <p:spPr>
          <a:xfrm>
            <a:off x="707040" y="6458760"/>
            <a:ext cx="1291680" cy="30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</a:t>
            </a:r>
            <a:r>
              <a:rPr lang="cs-CZ" sz="3600" b="1" strike="noStrike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. Výzva – IROP - </a:t>
            </a: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HASIČI</a:t>
            </a:r>
            <a:endParaRPr lang="cs-CZ" sz="36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pic>
        <p:nvPicPr>
          <p:cNvPr id="137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38" name="PlaceHolder 2"/>
          <p:cNvSpPr>
            <a:spLocks noGrp="1"/>
          </p:cNvSpPr>
          <p:nvPr>
            <p:ph type="ftr" idx="43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39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140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41" name="Tabulka 5"/>
          <p:cNvGraphicFramePr/>
          <p:nvPr>
            <p:extLst>
              <p:ext uri="{D42A27DB-BD31-4B8C-83A1-F6EECF244321}">
                <p14:modId xmlns:p14="http://schemas.microsoft.com/office/powerpoint/2010/main" val="1921532326"/>
              </p:ext>
            </p:extLst>
          </p:nvPr>
        </p:nvGraphicFramePr>
        <p:xfrm>
          <a:off x="789480" y="1033920"/>
          <a:ext cx="10608480" cy="4632960"/>
        </p:xfrm>
        <a:graphic>
          <a:graphicData uri="http://schemas.openxmlformats.org/drawingml/2006/table">
            <a:tbl>
              <a:tblPr/>
              <a:tblGrid>
                <a:gridCol w="429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120">
                <a:tc gridSpan="4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Základní parametry výzvy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00">
                <a:tc gridSpan="4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Vazba na výzvu ŘO IROP č. 61 „HASIČI – SC 5.1. (CLLD)“</a:t>
                      </a:r>
                      <a:endParaRPr lang="cs-CZ" sz="2000" b="0" strike="noStrike" spc="-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Datum vyhlášení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23.04.2024 v 10:00 hod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000">
                <a:tc rowSpan="2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Příjem projektových záměrů na MAS </a:t>
                      </a:r>
                      <a:endParaRPr lang="cs-CZ" sz="20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od 01.05.2024 od 10:00 hod</a:t>
                      </a:r>
                      <a:endParaRPr lang="cs-CZ" sz="20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00">
                <a:tc v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do 27.05.2024 do 23.59 hod</a:t>
                      </a:r>
                      <a:endParaRPr lang="cs-CZ" sz="20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0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ALOKACE (CZV)</a:t>
                      </a:r>
                      <a:endParaRPr lang="cs-CZ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1.250.000,-  Kč                 </a:t>
                      </a:r>
                      <a:r>
                        <a:rPr lang="cs-CZ" sz="16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(míra podpory 95 % / ex post financování)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Druh výzvy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Kolová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4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Datum zahájení realizace projektu </a:t>
                      </a:r>
                      <a:br>
                        <a:rPr sz="1800"/>
                      </a:br>
                      <a:r>
                        <a:rPr lang="cs-CZ" sz="16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(časová způsobilost výdajů)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od 01.01.2021 do ukončení realizace projektu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4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Datum ukončení realizace projektu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30.06.2025</a:t>
                      </a:r>
                      <a:r>
                        <a:rPr lang="cs-CZ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 </a:t>
                      </a:r>
                      <a:br>
                        <a:rPr sz="1800"/>
                      </a:br>
                      <a:r>
                        <a:rPr lang="cs-CZ" sz="16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Realizace nesmí být ukončena před podáním žádosti o podporu v MS21+.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Minimální a maximální výše CZV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Min. 130 000,- Kč </a:t>
                      </a:r>
                      <a:r>
                        <a:rPr lang="cs-CZ" sz="18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/ Max. 1.250.000,- Kč 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Místo realizace 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Na území MAS rozvoj Kladenska a Prahy-západ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strike="noStrike" spc="-1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2678040" y="1163880"/>
            <a:ext cx="6017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4400" b="1" strike="noStrike" spc="-1" dirty="0">
                <a:solidFill>
                  <a:schemeClr val="accent1"/>
                </a:solidFill>
                <a:latin typeface="Calibri Light"/>
              </a:rPr>
              <a:t>Oprávnění žadatelé</a:t>
            </a: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6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57" name="PlaceHolder 2"/>
          <p:cNvSpPr>
            <a:spLocks noGrp="1"/>
          </p:cNvSpPr>
          <p:nvPr>
            <p:ph type="ftr" idx="45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58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160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>
            <a:extLst>
              <a:ext uri="{FF2B5EF4-FFF2-40B4-BE49-F238E27FC236}">
                <a16:creationId xmlns:a16="http://schemas.microsoft.com/office/drawing/2014/main" id="{B9A50972-3BEC-5A50-E1F6-78E084BC3F22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CEEA88-7AE0-6E4E-A4C9-B3C96DB9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239" y="2156275"/>
            <a:ext cx="9773169" cy="2386800"/>
          </a:xfrm>
        </p:spPr>
        <p:txBody>
          <a:bodyPr/>
          <a:lstStyle/>
          <a:p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400" b="1" dirty="0">
                <a:solidFill>
                  <a:srgbClr val="000000"/>
                </a:solidFill>
                <a:latin typeface="+mn-lt"/>
              </a:rPr>
              <a:t>O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+mn-lt"/>
              </a:rPr>
              <a:t>bce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+mn-lt"/>
              </a:rPr>
              <a:t>, které zřizují jednotky sboru dobrovolných hasičů zařazené do kategorie jednotek požární ochrany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+mn-lt"/>
              </a:rPr>
              <a:t>II, III a V </a:t>
            </a:r>
            <a:br>
              <a:rPr lang="cs-CZ" sz="2400" b="0" i="0" u="none" strike="noStrike" baseline="0" dirty="0">
                <a:solidFill>
                  <a:srgbClr val="000000"/>
                </a:solidFill>
                <a:latin typeface="+mn-lt"/>
              </a:rPr>
            </a:br>
            <a:r>
              <a:rPr lang="cs-CZ" sz="2400" b="0" i="0" u="none" strike="noStrike" baseline="0" dirty="0">
                <a:solidFill>
                  <a:srgbClr val="000000"/>
                </a:solidFill>
                <a:latin typeface="+mn-lt"/>
              </a:rPr>
              <a:t>(§ 29 zákona č. 133/1985 Sb., o požární ochraně, ve znění pozdějších předpisů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n-lt"/>
              </a:rPr>
              <a:t>) </a:t>
            </a:r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689840" y="1238040"/>
            <a:ext cx="746352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Typy podporovaných aktivit</a:t>
            </a:r>
            <a:endParaRPr lang="cs-CZ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2"/>
          <p:cNvSpPr>
            <a:spLocks noGrp="1"/>
          </p:cNvSpPr>
          <p:nvPr>
            <p:ph type="ftr" idx="44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46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147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150" name="PlaceHolder 3"/>
          <p:cNvSpPr>
            <a:spLocks noGrp="1"/>
          </p:cNvSpPr>
          <p:nvPr>
            <p:ph type="subTitle"/>
          </p:nvPr>
        </p:nvSpPr>
        <p:spPr>
          <a:xfrm>
            <a:off x="601920" y="2888512"/>
            <a:ext cx="11081520" cy="239232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70833" lnSpcReduction="20000"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3100" b="0" i="0" u="none" strike="noStrike" baseline="0" dirty="0">
                <a:solidFill>
                  <a:srgbClr val="000000"/>
                </a:solidFill>
                <a:latin typeface="+mn-lt"/>
              </a:rPr>
              <a:t>A. Výstavba a rekonstrukce požárních zbrojnic; </a:t>
            </a:r>
          </a:p>
          <a:p>
            <a:endParaRPr lang="cs-CZ" sz="31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r>
              <a:rPr lang="cs-CZ" sz="3100" b="0" i="0" u="none" strike="noStrike" baseline="0" dirty="0">
                <a:solidFill>
                  <a:srgbClr val="000000"/>
                </a:solidFill>
                <a:latin typeface="+mn-lt"/>
              </a:rPr>
              <a:t>B. Pořízení požární techniky, věcných prostředků požární ochrany; </a:t>
            </a:r>
          </a:p>
          <a:p>
            <a:endParaRPr lang="cs-CZ" sz="31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r>
              <a:rPr lang="cs-CZ" sz="3100" b="0" i="0" u="none" strike="noStrike" baseline="0" dirty="0">
                <a:solidFill>
                  <a:srgbClr val="000000"/>
                </a:solidFill>
                <a:latin typeface="+mn-lt"/>
              </a:rPr>
              <a:t>C. Vybudování a revitalizace umělých vodních požárních nádrží v obcích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+mn-lt"/>
              </a:rPr>
              <a:t>. </a:t>
            </a:r>
          </a:p>
          <a:p>
            <a:endParaRPr lang="cs-CZ" sz="23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500" b="0" i="0" u="none" strike="noStrike" baseline="0" dirty="0">
                <a:solidFill>
                  <a:srgbClr val="000000"/>
                </a:solidFill>
                <a:latin typeface="+mn-lt"/>
              </a:rPr>
              <a:t>• </a:t>
            </a:r>
            <a:r>
              <a:rPr lang="cs-CZ" sz="2500" b="1" i="1" u="none" strike="noStrike" baseline="0" dirty="0">
                <a:solidFill>
                  <a:srgbClr val="000000"/>
                </a:solidFill>
                <a:latin typeface="+mn-lt"/>
              </a:rPr>
              <a:t>doprovodná část projektu</a:t>
            </a:r>
            <a:r>
              <a:rPr lang="cs-CZ" sz="2500" b="0" i="1" u="none" strike="noStrike" baseline="0" dirty="0">
                <a:solidFill>
                  <a:srgbClr val="000000"/>
                </a:solidFill>
                <a:latin typeface="+mn-lt"/>
              </a:rPr>
              <a:t>: </a:t>
            </a:r>
            <a:r>
              <a:rPr lang="cs-CZ" sz="2500" b="1" i="1" u="none" strike="noStrike" baseline="0" dirty="0">
                <a:solidFill>
                  <a:srgbClr val="000000"/>
                </a:solidFill>
                <a:latin typeface="+mn-lt"/>
              </a:rPr>
              <a:t>Zvýšení energetické účinnosti při renovaci/výstavbě budov </a:t>
            </a:r>
            <a:r>
              <a:rPr lang="cs-CZ" sz="2100" b="0" i="1" u="none" strike="noStrike" baseline="0" dirty="0">
                <a:solidFill>
                  <a:srgbClr val="000000"/>
                </a:solidFill>
                <a:latin typeface="+mn-lt"/>
              </a:rPr>
              <a:t>je doprovodnou (nepovinnou) částí projektu na úrovni způsobilých výdajů a bude intenzivně podporováno tam, kde to bude možné, a propagováno mezi žadateli. </a:t>
            </a:r>
          </a:p>
          <a:p>
            <a:r>
              <a:rPr lang="cs-CZ" sz="2100" b="0" i="1" u="none" strike="noStrike" baseline="0" dirty="0">
                <a:solidFill>
                  <a:srgbClr val="000000"/>
                </a:solidFill>
                <a:latin typeface="+mn-lt"/>
              </a:rPr>
              <a:t>V případě památkově chráněných budov bude zvýšení energetické účinnosti využito tak, aby nedošlo ke změně charakteru či vzhledu budov. </a:t>
            </a:r>
            <a:endParaRPr lang="cs-CZ" sz="21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pPr algn="ctr"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TextovéPole 14"/>
          <p:cNvSpPr/>
          <p:nvPr/>
        </p:nvSpPr>
        <p:spPr>
          <a:xfrm>
            <a:off x="3080582" y="5070825"/>
            <a:ext cx="5230675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2000" b="0" strike="noStrike" spc="-1" dirty="0">
                <a:solidFill>
                  <a:schemeClr val="accent2"/>
                </a:solidFill>
                <a:latin typeface="Calibri"/>
              </a:rPr>
              <a:t>Podaktivity mohou být libovolně kombinovány.</a:t>
            </a:r>
            <a:endParaRPr lang="cs-CZ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573998A-DE2B-1533-3A20-F549B7D90E53}"/>
              </a:ext>
            </a:extLst>
          </p:cNvPr>
          <p:cNvSpPr txBox="1"/>
          <p:nvPr/>
        </p:nvSpPr>
        <p:spPr>
          <a:xfrm>
            <a:off x="601920" y="2127355"/>
            <a:ext cx="10188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Podpora jednotek sboru dobrovolných hasičů kategorie jednotek požární ochrany II, III a V </a:t>
            </a:r>
            <a:endParaRPr lang="cs-CZ" sz="2400" dirty="0"/>
          </a:p>
        </p:txBody>
      </p:sp>
      <p:sp>
        <p:nvSpPr>
          <p:cNvPr id="4" name="PlaceHolder 1">
            <a:extLst>
              <a:ext uri="{FF2B5EF4-FFF2-40B4-BE49-F238E27FC236}">
                <a16:creationId xmlns:a16="http://schemas.microsoft.com/office/drawing/2014/main" id="{9E4B93CB-2DDE-ED27-B28A-3CF4EB7A50DE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689840" y="1238040"/>
            <a:ext cx="746352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Typy podporovaných aktivit</a:t>
            </a:r>
            <a:endParaRPr lang="cs-CZ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2"/>
          <p:cNvSpPr>
            <a:spLocks noGrp="1"/>
          </p:cNvSpPr>
          <p:nvPr>
            <p:ph type="ftr" idx="44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46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147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150" name="PlaceHolder 3"/>
          <p:cNvSpPr>
            <a:spLocks noGrp="1"/>
          </p:cNvSpPr>
          <p:nvPr>
            <p:ph type="subTitle"/>
          </p:nvPr>
        </p:nvSpPr>
        <p:spPr>
          <a:xfrm>
            <a:off x="601920" y="3327684"/>
            <a:ext cx="11081520" cy="1998281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3333"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100" b="0" i="0" u="none" strike="noStrike" baseline="0" dirty="0">
                <a:solidFill>
                  <a:srgbClr val="000000"/>
                </a:solidFill>
                <a:latin typeface="+mn-lt"/>
              </a:rPr>
              <a:t>snížení negativních jevů mimořádných událostí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100" dirty="0">
                <a:solidFill>
                  <a:srgbClr val="000000"/>
                </a:solidFill>
                <a:latin typeface="+mn-lt"/>
              </a:rPr>
              <a:t>a/nebo ke zvýšení kvality záchranných a likvidačních prací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100" b="0" i="0" u="none" strike="noStrike" baseline="0" dirty="0">
                <a:solidFill>
                  <a:srgbClr val="000000"/>
                </a:solidFill>
                <a:latin typeface="+mn-lt"/>
              </a:rPr>
              <a:t>a/nebo ke snížení časové dotace potřebné při záchranných a likvidačních pracích při řešení mimořádných událostí </a:t>
            </a:r>
          </a:p>
          <a:p>
            <a:endParaRPr lang="cs-CZ" sz="23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sz="21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pPr algn="ctr"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573998A-DE2B-1533-3A20-F549B7D90E53}"/>
              </a:ext>
            </a:extLst>
          </p:cNvPr>
          <p:cNvSpPr txBox="1"/>
          <p:nvPr/>
        </p:nvSpPr>
        <p:spPr>
          <a:xfrm>
            <a:off x="601920" y="2127355"/>
            <a:ext cx="1018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Podpo</a:t>
            </a:r>
            <a:r>
              <a:rPr lang="pl-PL" sz="2400" b="1" dirty="0">
                <a:solidFill>
                  <a:srgbClr val="000000"/>
                </a:solidFill>
                <a:latin typeface="Arial" panose="020B0604020202020204" pitchFamily="34" charset="0"/>
              </a:rPr>
              <a:t>řeny mohou být projekty, v rámci kterých dochází k posílení schopnosti reakce jednotek sboru doprovolných hasičů obce kategorie JPO II, III, a V, kdy projekt přispěje ke:</a:t>
            </a:r>
            <a:endParaRPr lang="cs-CZ" sz="2400" dirty="0"/>
          </a:p>
        </p:txBody>
      </p:sp>
      <p:sp>
        <p:nvSpPr>
          <p:cNvPr id="4" name="PlaceHolder 1">
            <a:extLst>
              <a:ext uri="{FF2B5EF4-FFF2-40B4-BE49-F238E27FC236}">
                <a16:creationId xmlns:a16="http://schemas.microsoft.com/office/drawing/2014/main" id="{9E4B93CB-2DDE-ED27-B28A-3CF4EB7A50DE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046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336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337" name="PlaceHolder 1"/>
          <p:cNvSpPr>
            <a:spLocks noGrp="1"/>
          </p:cNvSpPr>
          <p:nvPr>
            <p:ph type="ftr" idx="63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38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339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340" name="TextovéPole 11"/>
          <p:cNvSpPr/>
          <p:nvPr/>
        </p:nvSpPr>
        <p:spPr>
          <a:xfrm>
            <a:off x="681120" y="1413790"/>
            <a:ext cx="10825200" cy="40304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2800" b="1" strike="noStrike" spc="-1" dirty="0">
                <a:solidFill>
                  <a:schemeClr val="accent1"/>
                </a:solidFill>
                <a:latin typeface="Calibri"/>
              </a:rPr>
              <a:t>Účel: </a:t>
            </a:r>
            <a:endParaRPr lang="cs-CZ" sz="2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P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osílení odolnosti, vybavenosti a připravenosti jednotek sboru dobrovolných hasičů obce kategorie JPO II, III a V pro výkon služby (jedna z možností, nebo více možnosti, dle povahy projektu)</a:t>
            </a:r>
          </a:p>
          <a:p>
            <a:pPr defTabSz="914400"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•  </a:t>
            </a: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(A)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Posílení odolnosti stávajících a vybudování nových zbrojnic včetně pořízení zařízení a technického a technologického vybavení zbrojnic jednotek sboru dobrovolných hasičů obcí kategorie JPO II, III a V</a:t>
            </a:r>
          </a:p>
          <a:p>
            <a:pPr defTabSz="914400">
              <a:lnSpc>
                <a:spcPct val="100000"/>
              </a:lnSpc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• (B) 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</a:rPr>
              <a:t>Pořízení materiálně technického vybavení pro výkon činnosti jednotek sboru dobrovolných hasičů obcí kategorie JPO II, III a V.</a:t>
            </a:r>
          </a:p>
          <a:p>
            <a:pPr defTabSz="914400">
              <a:lnSpc>
                <a:spcPct val="100000"/>
              </a:lnSpc>
            </a:pP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•  (C)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Vybudování umělého zdroje požární vody pro požární účely, revitalizace stávajících umělých vodních požárních nádržích v obci sloužících jako zdroj požární vody.</a:t>
            </a:r>
          </a:p>
          <a:p>
            <a:pPr defTabSz="914400">
              <a:lnSpc>
                <a:spcPct val="100000"/>
              </a:lnSpc>
            </a:pPr>
            <a:r>
              <a:rPr lang="cs-CZ" sz="2800" b="1" strike="noStrike" spc="-1" dirty="0">
                <a:solidFill>
                  <a:schemeClr val="accent1"/>
                </a:solidFill>
                <a:latin typeface="Calibri"/>
              </a:rPr>
              <a:t>Cíle: </a:t>
            </a:r>
            <a:endParaRPr lang="cs-CZ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Cílem projektu je zajištění schopnosti jednotky sboru dobrovolných hasičů obce kategorie JPO II, III a V adekvátně reagovat na mimořádné události ve formě a kapacitě určené v žádosti o podporu.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title"/>
          </p:nvPr>
        </p:nvSpPr>
        <p:spPr>
          <a:xfrm>
            <a:off x="1894320" y="1054440"/>
            <a:ext cx="746352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/>
            </a:br>
            <a:r>
              <a:rPr lang="cs-CZ" sz="4000" b="1" strike="noStrike" spc="-1">
                <a:solidFill>
                  <a:schemeClr val="accent1"/>
                </a:solidFill>
                <a:latin typeface="Calibri Light"/>
              </a:rPr>
              <a:t> Účel a cíl </a:t>
            </a:r>
            <a:endParaRPr lang="cs-CZ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34446687-A746-0AC7-724B-B50C0C3F1B70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165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66" name="PlaceHolder 1"/>
          <p:cNvSpPr>
            <a:spLocks noGrp="1"/>
          </p:cNvSpPr>
          <p:nvPr>
            <p:ph type="ftr" idx="46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67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168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171" name="TextovéPole 12"/>
          <p:cNvSpPr/>
          <p:nvPr/>
        </p:nvSpPr>
        <p:spPr>
          <a:xfrm>
            <a:off x="304560" y="1106522"/>
            <a:ext cx="11378880" cy="44613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cs-CZ" sz="2400" b="1" spc="-1" dirty="0">
                <a:solidFill>
                  <a:srgbClr val="FF0000"/>
                </a:solidFill>
                <a:latin typeface="Calibri"/>
              </a:rPr>
              <a:t>Všechny </a:t>
            </a:r>
            <a:r>
              <a:rPr lang="cs-CZ" sz="2400" b="1" spc="-1" dirty="0" err="1">
                <a:solidFill>
                  <a:srgbClr val="FF0000"/>
                </a:solidFill>
                <a:latin typeface="Calibri"/>
              </a:rPr>
              <a:t>podaktivity</a:t>
            </a:r>
            <a:r>
              <a:rPr lang="cs-CZ" sz="2400" b="1" spc="-1" dirty="0">
                <a:solidFill>
                  <a:srgbClr val="FF0000"/>
                </a:solidFill>
                <a:latin typeface="Calibri"/>
              </a:rPr>
              <a:t> musí být v souladu s </a:t>
            </a:r>
            <a:r>
              <a:rPr lang="cs-CZ" sz="2400" b="1" u="sng" spc="-1" dirty="0">
                <a:solidFill>
                  <a:srgbClr val="FF0000"/>
                </a:solidFill>
                <a:latin typeface="Calibri"/>
              </a:rPr>
              <a:t>přílohou č. 9 </a:t>
            </a:r>
            <a:r>
              <a:rPr lang="cs-CZ" sz="2400" b="1" spc="-1" dirty="0">
                <a:solidFill>
                  <a:srgbClr val="FF0000"/>
                </a:solidFill>
                <a:latin typeface="Calibri"/>
              </a:rPr>
              <a:t>Specifických pravidel</a:t>
            </a:r>
            <a:br>
              <a:rPr lang="cs-CZ" sz="2400" b="1" spc="-1" dirty="0">
                <a:solidFill>
                  <a:srgbClr val="FF0000"/>
                </a:solidFill>
                <a:latin typeface="Calibri"/>
              </a:rPr>
            </a:br>
            <a:r>
              <a:rPr lang="cs-CZ" sz="1800" b="1" dirty="0">
                <a:solidFill>
                  <a:srgbClr val="365F91"/>
                </a:solidFill>
                <a:effectLst/>
                <a:ea typeface="MS Mincho" panose="02020609040205080304" pitchFamily="49" charset="-128"/>
                <a:cs typeface="MinionPro-Regular"/>
              </a:rPr>
              <a:t>Parametry pro stavby a normativ materiálně technického vybavení pro výkon činností jednotek SDH obcí   </a:t>
            </a:r>
          </a:p>
          <a:p>
            <a:r>
              <a:rPr lang="cs-CZ" sz="1800" b="1" dirty="0">
                <a:solidFill>
                  <a:srgbClr val="365F91"/>
                </a:solidFill>
                <a:effectLst/>
                <a:ea typeface="MS Mincho" panose="02020609040205080304" pitchFamily="49" charset="-128"/>
                <a:cs typeface="MinionPro-Regular"/>
              </a:rPr>
              <a:t>(rozd</a:t>
            </a:r>
            <a:r>
              <a:rPr lang="cs-CZ" b="1" dirty="0">
                <a:solidFill>
                  <a:srgbClr val="365F91"/>
                </a:solidFill>
                <a:ea typeface="MS Mincho" panose="02020609040205080304" pitchFamily="49" charset="-128"/>
                <a:cs typeface="MinionPro-Regular"/>
              </a:rPr>
              <a:t>ěleno dle aktivit)</a:t>
            </a:r>
            <a:endParaRPr lang="cs-CZ" sz="1800" b="1" dirty="0">
              <a:solidFill>
                <a:srgbClr val="365F91"/>
              </a:solidFill>
              <a:effectLst/>
              <a:ea typeface="MS Mincho" panose="02020609040205080304" pitchFamily="49" charset="-128"/>
              <a:cs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spc="-1" dirty="0"/>
              <a:t>(A/Zbrojnice) Soulad s platnou legislativou a technickými normami (ČSN 73 5710)  s uvedenými parametry, zákony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spc="-1" dirty="0"/>
              <a:t>(B/Technika, vybavení) Normativ obsahuje druhy techniky a věcných prostředků, které je možné pořídit dle kategorie JPO  </a:t>
            </a:r>
          </a:p>
          <a:p>
            <a:r>
              <a:rPr lang="cs-CZ" sz="1600" spc="-1" dirty="0"/>
              <a:t>      Povinnost využít vzorovou technickou specifikaci </a:t>
            </a:r>
            <a:r>
              <a:rPr lang="cs-CZ" sz="1600" b="1" spc="-1" dirty="0">
                <a:solidFill>
                  <a:schemeClr val="accent2"/>
                </a:solidFill>
                <a:hlinkClick r:id="rId8"/>
              </a:rPr>
              <a:t>https://www.hzscr.cz/clanek/irop-technika-pro-izs.aspx</a:t>
            </a:r>
            <a:endParaRPr lang="cs-CZ" sz="1600" b="1" spc="-1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spc="-1" dirty="0"/>
              <a:t>(C/Nádrže) </a:t>
            </a:r>
            <a:r>
              <a:rPr lang="cs-CZ" sz="1600" spc="-1" dirty="0">
                <a:solidFill>
                  <a:srgbClr val="000000"/>
                </a:solidFill>
              </a:rPr>
              <a:t>Základní podmínky pro vybudování a revitalizaci </a:t>
            </a:r>
            <a:endParaRPr lang="cs-CZ" sz="1600" spc="-1" dirty="0"/>
          </a:p>
          <a:p>
            <a:endParaRPr lang="cs-CZ" sz="2000" dirty="0">
              <a:solidFill>
                <a:srgbClr val="000000"/>
              </a:solidFill>
              <a:effectLst/>
              <a:latin typeface="MinionPro-Regular"/>
              <a:ea typeface="MS Mincho" panose="02020609040205080304" pitchFamily="49" charset="-128"/>
              <a:cs typeface="MinionPro-Regular"/>
            </a:endParaRPr>
          </a:p>
          <a:p>
            <a:r>
              <a:rPr lang="cs-CZ" b="1" i="1" strike="noStrike" spc="-1" dirty="0">
                <a:solidFill>
                  <a:srgbClr val="FF0000"/>
                </a:solidFill>
              </a:rPr>
              <a:t>Pro každou </a:t>
            </a:r>
            <a:r>
              <a:rPr lang="cs-CZ" b="1" i="1" strike="noStrike" spc="-1" dirty="0" err="1">
                <a:solidFill>
                  <a:srgbClr val="FF0000"/>
                </a:solidFill>
              </a:rPr>
              <a:t>podaktivitu</a:t>
            </a:r>
            <a:r>
              <a:rPr lang="cs-CZ" b="1" i="1" strike="noStrike" spc="-1" dirty="0">
                <a:solidFill>
                  <a:srgbClr val="FF0000"/>
                </a:solidFill>
              </a:rPr>
              <a:t>, která je součástí projektu, musí být doloženo </a:t>
            </a:r>
            <a:r>
              <a:rPr lang="cs-CZ" b="1" i="1" u="sng" strike="noStrike" spc="-1" dirty="0">
                <a:solidFill>
                  <a:schemeClr val="accent1"/>
                </a:solidFill>
              </a:rPr>
              <a:t>samostatné </a:t>
            </a:r>
            <a:r>
              <a:rPr lang="cs-CZ" sz="2000" b="1" i="1" strike="noStrike" spc="-1" dirty="0">
                <a:solidFill>
                  <a:schemeClr val="accent1"/>
                </a:solidFill>
              </a:rPr>
              <a:t>Souhlasné stanovisko HZS ČR. </a:t>
            </a:r>
            <a:br>
              <a:rPr lang="cs-CZ" sz="1600" b="1" i="1" strike="noStrike" spc="-1" dirty="0">
                <a:solidFill>
                  <a:srgbClr val="FF0000"/>
                </a:solidFill>
                <a:latin typeface="Arial"/>
              </a:rPr>
            </a:br>
            <a:r>
              <a:rPr lang="cs-CZ" sz="1600" b="1" i="1" strike="noStrike" spc="-1" dirty="0"/>
              <a:t>Vzory Stanovisek HZS ČR </a:t>
            </a:r>
            <a:r>
              <a:rPr lang="cs-CZ" sz="1600" i="1" strike="noStrike" spc="-1" dirty="0"/>
              <a:t>viz </a:t>
            </a:r>
            <a:r>
              <a:rPr lang="cs-CZ" sz="1600" i="1" strike="noStrike" spc="-1" dirty="0">
                <a:solidFill>
                  <a:srgbClr val="FF0000"/>
                </a:solidFill>
              </a:rPr>
              <a:t>příloha č. 6 </a:t>
            </a:r>
            <a:r>
              <a:rPr lang="cs-CZ" sz="1600" i="1" strike="noStrike" spc="-1" dirty="0"/>
              <a:t>Specifických pravidel podle realizované </a:t>
            </a:r>
            <a:r>
              <a:rPr lang="cs-CZ" sz="1600" i="1" strike="noStrike" spc="-1" dirty="0" err="1"/>
              <a:t>podaktivity</a:t>
            </a:r>
            <a:br>
              <a:rPr lang="cs-CZ" sz="1600" i="1" spc="-1" dirty="0"/>
            </a:br>
            <a:r>
              <a:rPr lang="cs-CZ" sz="1600" b="1" i="1" spc="-1" dirty="0"/>
              <a:t>Postup</a:t>
            </a:r>
            <a:r>
              <a:rPr lang="cs-CZ" sz="1600" i="1" spc="-1" dirty="0"/>
              <a:t> pro vydání stanoviska viz </a:t>
            </a:r>
            <a:r>
              <a:rPr lang="cs-CZ" sz="1600" i="1" spc="-1" dirty="0">
                <a:solidFill>
                  <a:srgbClr val="FF0000"/>
                </a:solidFill>
              </a:rPr>
              <a:t>příloha č. 7 </a:t>
            </a:r>
            <a:r>
              <a:rPr lang="cs-CZ" sz="1600" i="1" spc="-1" dirty="0"/>
              <a:t>Specifických pravidel</a:t>
            </a:r>
          </a:p>
          <a:p>
            <a:br>
              <a:rPr lang="cs-CZ" spc="-1" dirty="0"/>
            </a:br>
            <a:r>
              <a:rPr lang="cs-CZ" b="1" spc="-1" dirty="0">
                <a:solidFill>
                  <a:srgbClr val="FF0000"/>
                </a:solidFill>
              </a:rPr>
              <a:t>!!</a:t>
            </a:r>
            <a:r>
              <a:rPr lang="cs-CZ" b="1" spc="-1" dirty="0">
                <a:solidFill>
                  <a:schemeClr val="accent2"/>
                </a:solidFill>
              </a:rPr>
              <a:t> U </a:t>
            </a:r>
            <a:r>
              <a:rPr lang="cs-CZ" b="1" spc="-1" dirty="0" err="1">
                <a:solidFill>
                  <a:schemeClr val="accent2"/>
                </a:solidFill>
              </a:rPr>
              <a:t>podaktivity</a:t>
            </a:r>
            <a:r>
              <a:rPr lang="cs-CZ" b="1" spc="-1" dirty="0">
                <a:solidFill>
                  <a:schemeClr val="accent2"/>
                </a:solidFill>
              </a:rPr>
              <a:t> B </a:t>
            </a:r>
            <a:r>
              <a:rPr lang="cs-CZ" b="1" spc="-1" dirty="0">
                <a:solidFill>
                  <a:srgbClr val="FF0000"/>
                </a:solidFill>
              </a:rPr>
              <a:t>!! </a:t>
            </a:r>
            <a:r>
              <a:rPr lang="cs-CZ" b="1" spc="-1" dirty="0">
                <a:solidFill>
                  <a:schemeClr val="accent2"/>
                </a:solidFill>
              </a:rPr>
              <a:t>pokud bylo zadávací řízení realizováno před datem vyhlášení výzvy 61, musí být doloženo </a:t>
            </a:r>
            <a:r>
              <a:rPr lang="cs-CZ" b="1" u="sng" spc="-1" dirty="0">
                <a:solidFill>
                  <a:schemeClr val="accent2"/>
                </a:solidFill>
              </a:rPr>
              <a:t>také</a:t>
            </a:r>
            <a:r>
              <a:rPr lang="cs-CZ" b="1" spc="-1" dirty="0">
                <a:solidFill>
                  <a:schemeClr val="accent2"/>
                </a:solidFill>
              </a:rPr>
              <a:t> </a:t>
            </a:r>
            <a:r>
              <a:rPr lang="cs-CZ" sz="1600" b="1" i="1" spc="-1" dirty="0"/>
              <a:t>Stanovisko HZS ČR k technický podmínkám  </a:t>
            </a:r>
            <a:r>
              <a:rPr lang="cs-CZ" sz="1600" i="1" spc="-1" dirty="0"/>
              <a:t>– </a:t>
            </a:r>
            <a:r>
              <a:rPr lang="cs-CZ" sz="1600" i="1" spc="-1" dirty="0">
                <a:solidFill>
                  <a:srgbClr val="FF0000"/>
                </a:solidFill>
              </a:rPr>
              <a:t>viz příloha č. 10 </a:t>
            </a:r>
            <a:r>
              <a:rPr lang="cs-CZ" sz="1600" i="1" spc="-1" dirty="0"/>
              <a:t>Specifických pravidel</a:t>
            </a:r>
            <a:br>
              <a:rPr lang="cs-CZ" sz="1600" b="0" i="1" strike="noStrike" spc="-1" dirty="0"/>
            </a:br>
            <a:r>
              <a:rPr lang="cs-CZ" sz="1600" b="1" i="1" strike="noStrike" spc="-1" dirty="0"/>
              <a:t>Postup</a:t>
            </a:r>
            <a:r>
              <a:rPr lang="cs-CZ" sz="1600" b="0" i="1" strike="noStrike" spc="-1" dirty="0"/>
              <a:t> pro vydání stanoviska </a:t>
            </a:r>
            <a:r>
              <a:rPr lang="cs-CZ" sz="1600" b="0" i="1" strike="noStrike" spc="-1" dirty="0">
                <a:solidFill>
                  <a:srgbClr val="FF0000"/>
                </a:solidFill>
              </a:rPr>
              <a:t>viz příloha č. </a:t>
            </a:r>
            <a:r>
              <a:rPr lang="cs-CZ" sz="1600" i="1" spc="-1" dirty="0">
                <a:solidFill>
                  <a:srgbClr val="FF0000"/>
                </a:solidFill>
              </a:rPr>
              <a:t>11</a:t>
            </a:r>
            <a:r>
              <a:rPr lang="cs-CZ" sz="1600" b="0" i="1" strike="noStrike" spc="-1" dirty="0">
                <a:solidFill>
                  <a:srgbClr val="FF0000"/>
                </a:solidFill>
              </a:rPr>
              <a:t> </a:t>
            </a:r>
            <a:r>
              <a:rPr lang="cs-CZ" sz="1600" b="0" i="1" strike="noStrike" spc="-1" dirty="0"/>
              <a:t>Specifických pravidel</a:t>
            </a:r>
            <a:br>
              <a:rPr lang="cs-CZ" sz="1800" b="0" strike="noStrike" spc="-1" dirty="0">
                <a:latin typeface="Calibri"/>
              </a:rPr>
            </a:br>
            <a:endParaRPr lang="cs-CZ" sz="1800" b="0" strike="noStrike" spc="-1" dirty="0">
              <a:latin typeface="Calibri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EC895DBE-58B5-1DEF-F764-4A70FB3E1310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Obrázek 3"/>
          <p:cNvPicPr/>
          <p:nvPr/>
        </p:nvPicPr>
        <p:blipFill>
          <a:blip r:embed="rId2"/>
          <a:stretch/>
        </p:blipFill>
        <p:spPr>
          <a:xfrm>
            <a:off x="703440" y="30852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75" name="PlaceHolder 1"/>
          <p:cNvSpPr>
            <a:spLocks noGrp="1"/>
          </p:cNvSpPr>
          <p:nvPr>
            <p:ph type="ftr" idx="47"/>
          </p:nvPr>
        </p:nvSpPr>
        <p:spPr>
          <a:xfrm>
            <a:off x="404280" y="567432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3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4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76" name="Obrázek 7"/>
          <p:cNvPicPr/>
          <p:nvPr/>
        </p:nvPicPr>
        <p:blipFill>
          <a:blip r:embed="rId5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177" name="Obrázek 2"/>
          <p:cNvPicPr/>
          <p:nvPr/>
        </p:nvPicPr>
        <p:blipFill>
          <a:blip r:embed="rId6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179" name="PlaceHolder 2"/>
          <p:cNvSpPr>
            <a:spLocks noGrp="1"/>
          </p:cNvSpPr>
          <p:nvPr>
            <p:ph type="title"/>
          </p:nvPr>
        </p:nvSpPr>
        <p:spPr>
          <a:xfrm>
            <a:off x="404280" y="1030320"/>
            <a:ext cx="762048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 Povinné přílohy k žádosti o podporu</a:t>
            </a:r>
            <a:endParaRPr lang="cs-CZ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TextovéPole 1"/>
          <p:cNvSpPr/>
          <p:nvPr/>
        </p:nvSpPr>
        <p:spPr>
          <a:xfrm>
            <a:off x="504000" y="1889280"/>
            <a:ext cx="11515680" cy="3968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Plná moc </a:t>
            </a:r>
            <a:r>
              <a:rPr lang="cs-CZ" sz="1600" b="1" strike="noStrike" spc="-1" dirty="0">
                <a:solidFill>
                  <a:schemeClr val="accent1"/>
                </a:solidFill>
                <a:latin typeface="Calibri"/>
              </a:rPr>
              <a:t>(záložka Identifikace projektu)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Zadávací a výběrová řízení  </a:t>
            </a:r>
            <a:r>
              <a:rPr lang="cs-CZ" sz="1600" b="1" strike="noStrike" spc="-1" dirty="0">
                <a:solidFill>
                  <a:schemeClr val="accent1"/>
                </a:solidFill>
                <a:latin typeface="Calibri"/>
              </a:rPr>
              <a:t>(záložka Veřejné zakázky)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4472C4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chemeClr val="accent1"/>
                </a:solidFill>
                <a:latin typeface="Calibri"/>
              </a:rPr>
              <a:t>Podklady pro hodnocení 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Doklad o prokázání právních vztahů k nemovitému majetku, který je předmětem projektu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Doklad prokazující povolení umístění stavby v území dle stavebního zákona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Doklad prokazující povolení k realizaci stavby dle stavebního zákona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Projektová dokumentace stavby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Rozpočet stavebních prací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Podklady pro stanovení kategorií intervencí a kontrolu limitů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Smlouva o zřízení bankovního účtu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pc="-1" dirty="0">
                <a:solidFill>
                  <a:srgbClr val="000000"/>
                </a:solidFill>
                <a:latin typeface="Calibri"/>
              </a:rPr>
              <a:t>Souhlasné stanovisko HZS ČR 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rgbClr val="000000"/>
                </a:solidFill>
                <a:latin typeface="Calibri"/>
              </a:rPr>
              <a:t>Průkaz energetické náročnosti budovy (PENB)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sv-SE" sz="1600" b="1" strike="noStrike" spc="-1" dirty="0">
                <a:solidFill>
                  <a:srgbClr val="000000"/>
                </a:solidFill>
              </a:rPr>
              <a:t>Krycí list výpočtu indikátoru 437 501</a:t>
            </a:r>
            <a:endParaRPr lang="cs-CZ" sz="1600" b="1" strike="noStrike" spc="-1" dirty="0">
              <a:solidFill>
                <a:srgbClr val="000000"/>
              </a:solidFill>
            </a:endParaRPr>
          </a:p>
          <a:p>
            <a:pPr marL="343080" indent="-343080" defTabSz="914400">
              <a:lnSpc>
                <a:spcPct val="100000"/>
              </a:lnSpc>
              <a:buClr>
                <a:srgbClr val="548235"/>
              </a:buClr>
              <a:buFont typeface="Calibri Light"/>
              <a:buAutoNum type="arabicPeriod"/>
            </a:pPr>
            <a:r>
              <a:rPr lang="cs-CZ" sz="16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Kladné vyjádření MAS o souladu se schválenou strategií CLLD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1" name="Obrázek 4"/>
          <p:cNvPicPr/>
          <p:nvPr/>
        </p:nvPicPr>
        <p:blipFill>
          <a:blip r:embed="rId7"/>
          <a:srcRect t="24082" r="2131" b="21848"/>
          <a:stretch/>
        </p:blipFill>
        <p:spPr>
          <a:xfrm>
            <a:off x="504000" y="5720400"/>
            <a:ext cx="1289880" cy="708840"/>
          </a:xfrm>
          <a:prstGeom prst="rect">
            <a:avLst/>
          </a:prstGeom>
          <a:ln w="0">
            <a:noFill/>
          </a:ln>
        </p:spPr>
      </p:pic>
      <p:sp>
        <p:nvSpPr>
          <p:cNvPr id="182" name="TextovéPole 9"/>
          <p:cNvSpPr/>
          <p:nvPr/>
        </p:nvSpPr>
        <p:spPr>
          <a:xfrm>
            <a:off x="2259720" y="1429200"/>
            <a:ext cx="54921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rgbClr val="FF0000"/>
                </a:solidFill>
                <a:latin typeface="Calibri"/>
              </a:rPr>
              <a:t>Dokládají se při podání plné žádosti do MS2021+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BD3DE5A3-C217-3BE0-23D2-C40E9B4C2B75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2678040" y="1163880"/>
            <a:ext cx="6017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4400" b="1" strike="noStrike" spc="-1">
                <a:solidFill>
                  <a:schemeClr val="accent1"/>
                </a:solidFill>
                <a:latin typeface="Calibri Light"/>
              </a:rPr>
              <a:t>Seznam indikátorů výzvy</a:t>
            </a: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7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2"/>
          <p:cNvSpPr>
            <a:spLocks noGrp="1"/>
          </p:cNvSpPr>
          <p:nvPr>
            <p:ph type="ftr" idx="48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9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190" name="PlaceHolder 3"/>
          <p:cNvSpPr>
            <a:spLocks noGrp="1"/>
          </p:cNvSpPr>
          <p:nvPr>
            <p:ph type="subTitle"/>
          </p:nvPr>
        </p:nvSpPr>
        <p:spPr>
          <a:xfrm>
            <a:off x="601920" y="1846867"/>
            <a:ext cx="10520782" cy="3268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</p:spPr>
        <p:txBody>
          <a:bodyPr lIns="91440" tIns="45720" rIns="91440" bIns="45720" anchor="t">
            <a:normAutofit fontScale="81388" lnSpcReduction="20000"/>
          </a:bodyPr>
          <a:lstStyle/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1" strike="noStrike" spc="-1" dirty="0">
                <a:solidFill>
                  <a:srgbClr val="000000"/>
                </a:solidFill>
                <a:latin typeface="Calibri"/>
              </a:rPr>
              <a:t>Indikátory výstupu 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324 041 Veřejné budovy s nižší energetickou náročností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575 012 Nové či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+mn-lt"/>
              </a:rPr>
              <a:t>zodolněné</a:t>
            </a: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 objekty sloužící složkám IZS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570 012 Počet nových věcných prostředků složek IZS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575 401 Počet kusů nové techniky složek IZS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575 101 Počet podpořených umělých zdrojů požární vody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1" strike="noStrike" spc="-1" dirty="0">
                <a:solidFill>
                  <a:srgbClr val="000000"/>
                </a:solidFill>
                <a:latin typeface="Calibri"/>
              </a:rPr>
              <a:t>Indikátory výsledku 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323 000 Snížení konečné spotřeby energie u podpořených subjektů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437 501 Počet obyvatel, kteří mají prospěch z opatření na posílení ochrany obyvatelstva před 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0" strike="noStrike" spc="-1" dirty="0">
                <a:solidFill>
                  <a:srgbClr val="000000"/>
                </a:solidFill>
                <a:latin typeface="+mn-lt"/>
              </a:rPr>
              <a:t>                hrozbami spojenými se změnou klimatu a novými hrozbami</a:t>
            </a:r>
          </a:p>
        </p:txBody>
      </p:sp>
      <p:pic>
        <p:nvPicPr>
          <p:cNvPr id="191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95" name="Tabulka 10"/>
          <p:cNvGraphicFramePr/>
          <p:nvPr>
            <p:extLst>
              <p:ext uri="{D42A27DB-BD31-4B8C-83A1-F6EECF244321}">
                <p14:modId xmlns:p14="http://schemas.microsoft.com/office/powerpoint/2010/main" val="742250149"/>
              </p:ext>
            </p:extLst>
          </p:nvPr>
        </p:nvGraphicFramePr>
        <p:xfrm>
          <a:off x="2102040" y="5188320"/>
          <a:ext cx="7991280" cy="707400"/>
        </p:xfrm>
        <a:graphic>
          <a:graphicData uri="http://schemas.openxmlformats.org/drawingml/2006/table">
            <a:tbl>
              <a:tblPr/>
              <a:tblGrid>
                <a:gridCol w="799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400">
                <a:tc>
                  <a:txBody>
                    <a:bodyPr/>
                    <a:lstStyle/>
                    <a:p>
                      <a:pPr defTabSz="914400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cs-CZ" sz="1600" b="0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Žadatel uvede indikátory odpovídající zvolené aktivitě projektu. </a:t>
                      </a:r>
                      <a:br>
                        <a:rPr sz="1600" dirty="0"/>
                      </a:br>
                      <a:r>
                        <a:rPr lang="cs-CZ" sz="1600" b="0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(viz příloha č. P1 </a:t>
                      </a:r>
                      <a:r>
                        <a:rPr lang="cs-CZ" sz="1800" b="1" strike="noStrike" spc="-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</a:rPr>
                        <a:t>Specifických pravidel </a:t>
                      </a:r>
                      <a:r>
                        <a:rPr lang="cs-CZ" sz="1600" b="0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s názvem </a:t>
                      </a:r>
                      <a:r>
                        <a:rPr lang="cs-CZ" sz="1600" b="1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Metodické listy indikátorů</a:t>
                      </a:r>
                      <a:r>
                        <a:rPr lang="cs-CZ" sz="1600" b="0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).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400" marR="68400" anchor="ctr">
                    <a:lnL w="18720">
                      <a:solidFill>
                        <a:srgbClr val="000000"/>
                      </a:solidFill>
                      <a:prstDash val="solid"/>
                    </a:lnL>
                    <a:lnR w="18720">
                      <a:solidFill>
                        <a:srgbClr val="000000"/>
                      </a:solidFill>
                      <a:prstDash val="solid"/>
                    </a:lnR>
                    <a:lnT w="1872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PlaceHolder 1">
            <a:extLst>
              <a:ext uri="{FF2B5EF4-FFF2-40B4-BE49-F238E27FC236}">
                <a16:creationId xmlns:a16="http://schemas.microsoft.com/office/drawing/2014/main" id="{49605D47-88C5-6D99-8EA5-C6E21EDBA070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216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ftr" idx="51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18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219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221" name="TextovéPole 11"/>
          <p:cNvSpPr/>
          <p:nvPr/>
        </p:nvSpPr>
        <p:spPr>
          <a:xfrm>
            <a:off x="789704" y="1392500"/>
            <a:ext cx="10893736" cy="455363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buClr>
                <a:srgbClr val="000000"/>
              </a:buClr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Pořízení stavby formou výstavby a stavební úpravy </a:t>
            </a:r>
          </a:p>
          <a:p>
            <a:pPr marL="285840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výstavba, přístavba nebo nástavba nových objektů zbrojnic jednotek dle kategorie JPO včetně souvisejících prostor nezbytného zázemí </a:t>
            </a:r>
            <a:r>
              <a:rPr lang="cs-CZ" sz="1600" i="1" strike="noStrike" spc="-1" dirty="0">
                <a:solidFill>
                  <a:srgbClr val="0070C0"/>
                </a:solidFill>
                <a:latin typeface="Calibri"/>
              </a:rPr>
              <a:t>(např. úklidové komory, chodby, schodiště);</a:t>
            </a:r>
          </a:p>
          <a:p>
            <a:pPr marL="285840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stavební úpravy (rekonstrukce, modernizace, revitalizace apod.) stávajících objektů zbrojnic jednotek dle kategorie JPO včetně souvisejících prostor nezbytného zázemí </a:t>
            </a:r>
            <a:r>
              <a:rPr lang="cs-CZ" sz="1600" i="1" strike="noStrike" spc="-1" dirty="0">
                <a:solidFill>
                  <a:srgbClr val="0070C0"/>
                </a:solidFill>
                <a:latin typeface="Calibri"/>
              </a:rPr>
              <a:t>(např. úklidové komory, chodby, schodiště</a:t>
            </a: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);</a:t>
            </a:r>
          </a:p>
          <a:p>
            <a:pPr marL="285840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výstavba nových nebo revitalizace stávajících objektů umělých vodních požárních nádrží;</a:t>
            </a:r>
          </a:p>
          <a:p>
            <a:pPr marL="285840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stavební úpravy a vybudování nezbytných objektů technického a technologického zázemí zbrojnice pro jednotky kategorie JPO II, III a V nebo umělé vodní požární nádrže;</a:t>
            </a:r>
          </a:p>
          <a:p>
            <a:pPr marL="285840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vybudování přístupových komunikací, zpevněných a manipulačních ploch určených k obsluze zbrojnice jednotky kategorie JPO II, III a V nebo umělé vodní požární nádrže;</a:t>
            </a:r>
          </a:p>
          <a:p>
            <a:pPr marL="285840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vybudování a stavební úpravy souvisejících inženýrských sítí </a:t>
            </a:r>
            <a:r>
              <a:rPr lang="cs-CZ" sz="1600" i="1" strike="noStrike" spc="-1" dirty="0">
                <a:solidFill>
                  <a:srgbClr val="0070C0"/>
                </a:solidFill>
                <a:latin typeface="Calibri"/>
              </a:rPr>
              <a:t>(vodovod, kanalizace, plyn, elektrické vedení) </a:t>
            </a: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v rámci stavby, která je součástí projektu a projektové dokumentace stavby (způsobilým výdajem je přípojka realizovaná i mimo pozemek hlavní stavby, pokud je tato přípojka součástí projektové dokumentace a souvisí s realizovaným projektem);</a:t>
            </a:r>
          </a:p>
          <a:p>
            <a:pPr marL="285840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 úpravy venkovního prostranství </a:t>
            </a:r>
            <a:r>
              <a:rPr lang="cs-CZ" sz="1600" i="1" strike="noStrike" spc="-1" dirty="0">
                <a:solidFill>
                  <a:srgbClr val="0070C0"/>
                </a:solidFill>
                <a:latin typeface="Calibri"/>
              </a:rPr>
              <a:t>(např. oplocení, zeleň, chodníky) </a:t>
            </a: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související s realizací projektu;</a:t>
            </a:r>
          </a:p>
          <a:p>
            <a:pPr marL="285840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výdaje na stavbou vyvolané úpravy a přeložky stávajících inženýrských sítí;</a:t>
            </a:r>
          </a:p>
          <a:p>
            <a:pPr marL="743040" lvl="1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další výdaje stavebního charakteru, které souvisí s realizaci </a:t>
            </a:r>
            <a:r>
              <a:rPr lang="cs-CZ" sz="1600" strike="noStrike" spc="-1" dirty="0" err="1">
                <a:solidFill>
                  <a:srgbClr val="000000"/>
                </a:solidFill>
                <a:latin typeface="Calibri"/>
              </a:rPr>
              <a:t>podaktivity</a:t>
            </a: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 vybudování a revitalizace umělých vodních požárních nádrží v obcích;</a:t>
            </a:r>
          </a:p>
          <a:p>
            <a:pPr marL="743040" lvl="1" indent="-285840">
              <a:buClr>
                <a:srgbClr val="000000"/>
              </a:buClr>
              <a:buFont typeface="Symbol"/>
              <a:buChar char="·"/>
            </a:pPr>
            <a:r>
              <a:rPr lang="cs-CZ" sz="1600" strike="noStrike" spc="-1" dirty="0">
                <a:solidFill>
                  <a:srgbClr val="000000"/>
                </a:solidFill>
                <a:latin typeface="Calibri"/>
              </a:rPr>
              <a:t> zvýšení energetické účinnosti při renovaci/výstavbě budov</a:t>
            </a:r>
            <a:r>
              <a:rPr lang="cs-CZ" sz="1400" b="0" i="1" strike="noStrike" spc="-1" dirty="0">
                <a:solidFill>
                  <a:schemeClr val="accent1"/>
                </a:solidFill>
                <a:latin typeface="Calibri"/>
              </a:rPr>
              <a:t>; 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title"/>
          </p:nvPr>
        </p:nvSpPr>
        <p:spPr>
          <a:xfrm>
            <a:off x="1893600" y="965160"/>
            <a:ext cx="746352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 Přímé výdaje</a:t>
            </a:r>
            <a:endParaRPr lang="cs-CZ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ADCE5091-410A-86FA-EB8D-D75A3BE4C0E0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216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ftr" idx="51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18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219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221" name="TextovéPole 11"/>
          <p:cNvSpPr/>
          <p:nvPr/>
        </p:nvSpPr>
        <p:spPr>
          <a:xfrm>
            <a:off x="789704" y="1392500"/>
            <a:ext cx="10893736" cy="43381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buClr>
                <a:srgbClr val="000000"/>
              </a:buClr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Pořízení majetku/Pořízení vybavení staveb</a:t>
            </a: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r>
              <a:rPr lang="cs-CZ" sz="2000" strike="noStrike" spc="-1" dirty="0">
                <a:solidFill>
                  <a:srgbClr val="000000"/>
                </a:solidFill>
                <a:latin typeface="Calibri"/>
              </a:rPr>
              <a:t>• pořízení techniky a věcných prostředků;</a:t>
            </a: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r>
              <a:rPr lang="cs-CZ" sz="2000" strike="noStrike" spc="-1" dirty="0">
                <a:solidFill>
                  <a:srgbClr val="000000"/>
                </a:solidFill>
                <a:latin typeface="Calibri"/>
              </a:rPr>
              <a:t>• pořízení technického a technologického vybavení staveb </a:t>
            </a:r>
            <a:r>
              <a:rPr lang="cs-CZ" sz="2000" i="1" strike="noStrike" spc="-1" dirty="0">
                <a:solidFill>
                  <a:srgbClr val="0070C0"/>
                </a:solidFill>
                <a:latin typeface="Calibri"/>
              </a:rPr>
              <a:t>(např. zabezpečovací systém budovy, vzduchotechnika, mycí boxy, osvětlení)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</a:rPr>
              <a:t> a technologických prvků a systémů umělých zdrojů požární vody </a:t>
            </a:r>
            <a:r>
              <a:rPr lang="cs-CZ" sz="2000" i="1" strike="noStrike" spc="-1" dirty="0">
                <a:solidFill>
                  <a:srgbClr val="0070C0"/>
                </a:solidFill>
                <a:latin typeface="Calibri"/>
              </a:rPr>
              <a:t>(např. čerpadla, signalizační zařízení, armatury, potrubí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</a:rPr>
              <a:t>);</a:t>
            </a: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r>
              <a:rPr lang="cs-CZ" sz="2000" strike="noStrike" spc="-1" dirty="0">
                <a:solidFill>
                  <a:srgbClr val="000000"/>
                </a:solidFill>
                <a:latin typeface="Calibri"/>
              </a:rPr>
              <a:t>• pořízení nábytku a </a:t>
            </a:r>
            <a:r>
              <a:rPr lang="cs-CZ" sz="2000" strike="noStrike" spc="-1" dirty="0">
                <a:latin typeface="Calibri"/>
              </a:rPr>
              <a:t>vybavení </a:t>
            </a:r>
            <a:r>
              <a:rPr lang="cs-CZ" sz="2000" i="1" strike="noStrike" spc="-1" dirty="0">
                <a:solidFill>
                  <a:srgbClr val="0070C0"/>
                </a:solidFill>
                <a:latin typeface="Calibri"/>
              </a:rPr>
              <a:t>(např. HW, SW, spotřebiče, hygienické zázemí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</a:rPr>
              <a:t>) do nově vybudovaných objektů nebo objektů, u kterých realizací projektu došlo ke změně účelu využití;</a:t>
            </a: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r>
              <a:rPr lang="cs-CZ" sz="2000" strike="noStrike" spc="-1" dirty="0">
                <a:solidFill>
                  <a:srgbClr val="000000"/>
                </a:solidFill>
                <a:latin typeface="Calibri"/>
              </a:rPr>
              <a:t>• pořízení zařízení, technologií, technického a technologického vybavení, komunikačního SW a HW.</a:t>
            </a:r>
          </a:p>
          <a:p>
            <a:pPr defTabSz="914400">
              <a:lnSpc>
                <a:spcPct val="100000"/>
              </a:lnSpc>
              <a:buClr>
                <a:srgbClr val="000000"/>
              </a:buClr>
            </a:pPr>
            <a:endParaRPr lang="cs-CZ" sz="2000" spc="-1" dirty="0">
              <a:solidFill>
                <a:srgbClr val="000000"/>
              </a:solidFill>
              <a:latin typeface="Calibri"/>
            </a:endParaRPr>
          </a:p>
          <a:p>
            <a:pPr>
              <a:buClr>
                <a:srgbClr val="000000"/>
              </a:buClr>
              <a:defRPr/>
            </a:pP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Nákup pozemku max. do výše </a:t>
            </a:r>
            <a:r>
              <a:rPr lang="cs-CZ" sz="2000" b="1" spc="-1" dirty="0">
                <a:solidFill>
                  <a:srgbClr val="FF0000"/>
                </a:solidFill>
                <a:latin typeface="Calibri"/>
              </a:rPr>
              <a:t>10 % CZV </a:t>
            </a:r>
            <a:r>
              <a:rPr lang="cs-CZ" sz="2000" b="1" spc="-1" dirty="0">
                <a:solidFill>
                  <a:srgbClr val="000000"/>
                </a:solidFill>
              </a:rPr>
              <a:t>(v určených případech do 15 % CZV)</a:t>
            </a:r>
            <a:endParaRPr lang="cs-CZ" sz="2000" b="1" spc="-1" dirty="0">
              <a:solidFill>
                <a:srgbClr val="000000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Nákup stavby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cs-CZ" sz="2000" b="0" i="0" u="none" strike="noStrike" baseline="0" dirty="0">
                <a:solidFill>
                  <a:srgbClr val="000000"/>
                </a:solidFill>
              </a:rPr>
              <a:t>Žadatel je povinen rozdělit plánované přímé výdaje na projekt mezi určené </a:t>
            </a:r>
            <a:r>
              <a:rPr lang="cs-CZ" sz="2000" b="0" i="0" u="none" strike="noStrike" baseline="0" dirty="0">
                <a:solidFill>
                  <a:srgbClr val="0070C0"/>
                </a:solidFill>
              </a:rPr>
              <a:t>oblasti intervence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v povinné příloze žádosti o podporu </a:t>
            </a:r>
            <a:r>
              <a:rPr lang="cs-CZ" b="0" i="0" u="none" strike="noStrike" baseline="0" dirty="0">
                <a:solidFill>
                  <a:srgbClr val="000000"/>
                </a:solidFill>
              </a:rPr>
              <a:t>(viz SP str. 16-17)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cs-CZ" sz="1600" b="1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Vzor  Podklady pro stanovené kategorií intervencí a kontrolu limitů </a:t>
            </a:r>
            <a:r>
              <a:rPr kumimoji="0" lang="cs-CZ" sz="16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viz </a:t>
            </a:r>
            <a:r>
              <a:rPr kumimoji="0" lang="cs-CZ" sz="1600" b="1" i="1" u="none" strike="noStrike" kern="1200" cap="none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příloha č. 4 </a:t>
            </a:r>
            <a:r>
              <a:rPr kumimoji="0" lang="cs-CZ" sz="16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Specifických pravidel</a:t>
            </a:r>
            <a:endParaRPr lang="cs-CZ" sz="20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title"/>
          </p:nvPr>
        </p:nvSpPr>
        <p:spPr>
          <a:xfrm>
            <a:off x="1893600" y="965160"/>
            <a:ext cx="746352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 Přímé výdaje</a:t>
            </a:r>
            <a:endParaRPr lang="cs-CZ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ADCE5091-410A-86FA-EB8D-D75A3BE4C0E0}"/>
              </a:ext>
            </a:extLst>
          </p:cNvPr>
          <p:cNvSpPr txBox="1">
            <a:spLocks/>
          </p:cNvSpPr>
          <p:nvPr/>
        </p:nvSpPr>
        <p:spPr>
          <a:xfrm>
            <a:off x="5897880" y="347400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91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945800" y="1097280"/>
            <a:ext cx="7898760" cy="934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6600" b="1" strike="noStrike" spc="-1">
                <a:solidFill>
                  <a:srgbClr val="002060"/>
                </a:solidFill>
                <a:latin typeface="Calibri Light"/>
              </a:rPr>
              <a:t>Obsah semináře</a:t>
            </a:r>
            <a:endParaRPr lang="cs-CZ" sz="6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60" name="PlaceHolder 2"/>
          <p:cNvSpPr>
            <a:spLocks noGrp="1"/>
          </p:cNvSpPr>
          <p:nvPr>
            <p:ph type="ftr" idx="35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61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62" name="PlaceHolder 3"/>
          <p:cNvSpPr>
            <a:spLocks noGrp="1"/>
          </p:cNvSpPr>
          <p:nvPr>
            <p:ph type="subTitle"/>
          </p:nvPr>
        </p:nvSpPr>
        <p:spPr>
          <a:xfrm>
            <a:off x="1539360" y="2203560"/>
            <a:ext cx="9112680" cy="35564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cs-CZ" sz="2400" b="1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PROCES ADMINISTRACE NA MAS 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3080" defTabSz="914400">
              <a:lnSpc>
                <a:spcPct val="90000"/>
              </a:lnSpc>
              <a:spcBef>
                <a:spcPts val="499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cs-CZ" sz="2000" b="1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Projektový záměr, proces kontroly a hodnocení, doporučení projektu k realizaci, zadání do MS2021+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cs-CZ" sz="2400" b="1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OBECNÉ INFORMACE K VÝZVÁM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cs-CZ" sz="2400" b="1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3</a:t>
            </a:r>
            <a:r>
              <a:rPr lang="cs-CZ" sz="24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. Výzva  IROP HASIČI </a:t>
            </a:r>
            <a:endParaRPr lang="cs-CZ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cs-CZ" sz="2400" b="1" spc="-1" dirty="0">
                <a:solidFill>
                  <a:srgbClr val="00B0F0"/>
                </a:solidFill>
                <a:latin typeface="Calibri"/>
              </a:rPr>
              <a:t>4</a:t>
            </a:r>
            <a:r>
              <a:rPr lang="cs-CZ" sz="2400" b="1" strike="noStrike" spc="-1" dirty="0">
                <a:solidFill>
                  <a:srgbClr val="00B0F0"/>
                </a:solidFill>
                <a:latin typeface="Calibri"/>
              </a:rPr>
              <a:t>. Výzva IROP VEŘEJNÁ PROSTRANSTVÍ   </a:t>
            </a:r>
            <a:endParaRPr lang="cs-CZ" sz="2400" b="0" strike="noStrike" spc="-1" dirty="0">
              <a:solidFill>
                <a:srgbClr val="00B0F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"/>
            </a:pPr>
            <a:r>
              <a:rPr lang="cs-CZ" sz="2400" b="1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DOTAZY A DISKUZE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3" name="Obrázek 10"/>
          <p:cNvPicPr/>
          <p:nvPr/>
        </p:nvPicPr>
        <p:blipFill>
          <a:blip r:embed="rId7"/>
          <a:stretch/>
        </p:blipFill>
        <p:spPr>
          <a:xfrm>
            <a:off x="653400" y="6455880"/>
            <a:ext cx="1291680" cy="30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262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263" name="PlaceHolder 1"/>
          <p:cNvSpPr>
            <a:spLocks noGrp="1"/>
          </p:cNvSpPr>
          <p:nvPr>
            <p:ph type="ftr" idx="56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64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265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266" name="TextovéPole 9"/>
          <p:cNvSpPr/>
          <p:nvPr/>
        </p:nvSpPr>
        <p:spPr>
          <a:xfrm>
            <a:off x="1248120" y="3310920"/>
            <a:ext cx="3651840" cy="67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Aft>
                <a:spcPts val="799"/>
              </a:spcAft>
              <a:tabLst>
                <a:tab pos="2228760" algn="l"/>
              </a:tabLst>
            </a:pPr>
            <a:r>
              <a:rPr lang="cs-CZ" sz="1800" b="1" strike="noStrike" spc="-1">
                <a:solidFill>
                  <a:schemeClr val="dk1"/>
                </a:solidFill>
                <a:latin typeface="Calibri"/>
                <a:ea typeface="Calibri"/>
              </a:rPr>
              <a:t>Maximální bodová hranice 70 bodů</a:t>
            </a:r>
            <a:br>
              <a:rPr sz="1800"/>
            </a:br>
            <a:r>
              <a:rPr lang="cs-CZ" sz="1800" b="1" strike="noStrike" spc="-1">
                <a:solidFill>
                  <a:srgbClr val="FF0000"/>
                </a:solidFill>
                <a:latin typeface="Calibri"/>
                <a:ea typeface="Calibri"/>
              </a:rPr>
              <a:t>Minimální bodová hranice 35 bodů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TextovéPole 27"/>
          <p:cNvSpPr/>
          <p:nvPr/>
        </p:nvSpPr>
        <p:spPr>
          <a:xfrm>
            <a:off x="1443240" y="2815200"/>
            <a:ext cx="3651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Aft>
                <a:spcPts val="799"/>
              </a:spcAft>
              <a:tabLst>
                <a:tab pos="2228760" algn="l"/>
              </a:tabLst>
            </a:pPr>
            <a:r>
              <a:rPr lang="cs-CZ" sz="1800" b="1" strike="noStrike" spc="-1">
                <a:solidFill>
                  <a:schemeClr val="accent1"/>
                </a:solidFill>
                <a:latin typeface="Calibri"/>
                <a:ea typeface="Calibri"/>
              </a:rPr>
              <a:t>Kritéria VĚCNÉHO HODNOCENÍ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F7760493-B117-DD3C-4970-62628F71DD68}"/>
              </a:ext>
            </a:extLst>
          </p:cNvPr>
          <p:cNvSpPr txBox="1">
            <a:spLocks/>
          </p:cNvSpPr>
          <p:nvPr/>
        </p:nvSpPr>
        <p:spPr>
          <a:xfrm>
            <a:off x="198000" y="1154597"/>
            <a:ext cx="6008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chemeClr val="accent6">
                    <a:lumMod val="75000"/>
                  </a:schemeClr>
                </a:solidFill>
                <a:latin typeface="Calibri Light"/>
              </a:rPr>
              <a:t>3. Výzva – IROP - HASIČI</a:t>
            </a:r>
            <a:endParaRPr lang="cs-CZ" sz="3600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E422D86-EDB2-B17F-B6FE-4CAFAA357F9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7137" t="15373" r="27587" b="13405"/>
          <a:stretch/>
        </p:blipFill>
        <p:spPr>
          <a:xfrm>
            <a:off x="5535090" y="579326"/>
            <a:ext cx="6248070" cy="552874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Obrázek 3"/>
          <p:cNvPicPr/>
          <p:nvPr/>
        </p:nvPicPr>
        <p:blipFill>
          <a:blip r:embed="rId2"/>
          <a:stretch/>
        </p:blipFill>
        <p:spPr>
          <a:xfrm>
            <a:off x="569737" y="343136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</a:t>
            </a:r>
            <a:r>
              <a:rPr lang="cs-CZ" sz="3600" b="1" strike="noStrike" spc="-1" dirty="0">
                <a:solidFill>
                  <a:srgbClr val="00B0F0"/>
                </a:solidFill>
                <a:latin typeface="Calibri Light"/>
              </a:rPr>
              <a:t>. Výzva – IROP – V.PROSTRANSTVÍ</a:t>
            </a:r>
            <a:endParaRPr lang="cs-CZ" sz="3600" b="0" strike="noStrike" spc="-1" dirty="0">
              <a:solidFill>
                <a:srgbClr val="00B0F0"/>
              </a:solidFill>
              <a:latin typeface="Arial"/>
            </a:endParaRPr>
          </a:p>
        </p:txBody>
      </p:sp>
      <p:pic>
        <p:nvPicPr>
          <p:cNvPr id="274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275" name="PlaceHolder 2"/>
          <p:cNvSpPr>
            <a:spLocks noGrp="1"/>
          </p:cNvSpPr>
          <p:nvPr>
            <p:ph type="ftr" idx="57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76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277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78" name="Tabulka 5"/>
          <p:cNvGraphicFramePr/>
          <p:nvPr>
            <p:extLst>
              <p:ext uri="{D42A27DB-BD31-4B8C-83A1-F6EECF244321}">
                <p14:modId xmlns:p14="http://schemas.microsoft.com/office/powerpoint/2010/main" val="3480767760"/>
              </p:ext>
            </p:extLst>
          </p:nvPr>
        </p:nvGraphicFramePr>
        <p:xfrm>
          <a:off x="789480" y="1033920"/>
          <a:ext cx="10608480" cy="4632960"/>
        </p:xfrm>
        <a:graphic>
          <a:graphicData uri="http://schemas.openxmlformats.org/drawingml/2006/table">
            <a:tbl>
              <a:tblPr/>
              <a:tblGrid>
                <a:gridCol w="429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120">
                <a:tc gridSpan="4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Základní parametry výzvy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00">
                <a:tc gridSpan="4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rgbClr val="00B0F0"/>
                          </a:solidFill>
                          <a:latin typeface="Calibri"/>
                        </a:rPr>
                        <a:t>Vazba na výzvu ŘO IROP č. 73 „VEŘEJNÁ PROSTRANSTVÍ – SC 5.1. (CLLD)“</a:t>
                      </a:r>
                      <a:endParaRPr lang="cs-CZ" sz="20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Datum vyhlášení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23.04.2024 v 10:00 hod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000">
                <a:tc rowSpan="2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Příjem projektových záměrů na MAS </a:t>
                      </a:r>
                      <a:endParaRPr lang="cs-CZ" sz="2000" b="0" strike="noStrike" spc="-1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od 01.05.2024 od 10:00 hod</a:t>
                      </a:r>
                      <a:endParaRPr lang="cs-CZ" sz="20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00">
                <a:tc v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do 27.05.2024 do 23.59 hod</a:t>
                      </a:r>
                      <a:endParaRPr lang="cs-CZ" sz="20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0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ALOKACE (CZV)</a:t>
                      </a:r>
                      <a:endParaRPr lang="cs-CZ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20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1.250.000,-  Kč                 </a:t>
                      </a:r>
                      <a:r>
                        <a:rPr lang="cs-CZ" sz="16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(míra podpory 95 % / ex post financování)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Druh výzvy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Kolová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4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Datum zahájení realizace projektu </a:t>
                      </a:r>
                      <a:br>
                        <a:rPr sz="1800"/>
                      </a:br>
                      <a:r>
                        <a:rPr lang="cs-CZ" sz="16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(časová způsobilost výdajů)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od 01.01.2021 do ukončení realizace projektu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44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Datum ukončení realizace projektu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30.06.2026</a:t>
                      </a:r>
                      <a:r>
                        <a:rPr lang="cs-CZ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 </a:t>
                      </a:r>
                      <a:br>
                        <a:rPr sz="1800"/>
                      </a:br>
                      <a:r>
                        <a:rPr lang="cs-CZ" sz="16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Realizace nesmí být ukončena před podáním žádosti o podporu v MS21+.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Minimální a maximální výše CZV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Min. 500 000,- Kč </a:t>
                      </a:r>
                      <a:r>
                        <a:rPr lang="cs-CZ" sz="18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/ Max. 1.250.000,- Kč 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Místo realizace 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cs-CZ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Na území MAS rozvoj Kladenska a Prahy-západ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strike="noStrike" spc="-1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strike="noStrike" spc="-1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2678040" y="1163880"/>
            <a:ext cx="6017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4400" b="1" strike="noStrike" spc="-1" dirty="0">
                <a:solidFill>
                  <a:schemeClr val="accent1"/>
                </a:solidFill>
                <a:latin typeface="Calibri Light"/>
              </a:rPr>
              <a:t>Oprávnění žadatelé</a:t>
            </a: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4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295" name="PlaceHolder 2"/>
          <p:cNvSpPr>
            <a:spLocks noGrp="1"/>
          </p:cNvSpPr>
          <p:nvPr>
            <p:ph type="ftr" idx="59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96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297" name="PlaceHolder 3"/>
          <p:cNvSpPr>
            <a:spLocks noGrp="1"/>
          </p:cNvSpPr>
          <p:nvPr>
            <p:ph type="subTitle"/>
          </p:nvPr>
        </p:nvSpPr>
        <p:spPr>
          <a:xfrm>
            <a:off x="601919" y="1751040"/>
            <a:ext cx="10460821" cy="3861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spc="-1" dirty="0">
                <a:solidFill>
                  <a:srgbClr val="000000"/>
                </a:solidFill>
                <a:latin typeface="Calibri"/>
              </a:rPr>
              <a:t>obce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,  kraje</a:t>
            </a: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spc="-1" dirty="0">
                <a:solidFill>
                  <a:srgbClr val="000000"/>
                </a:solidFill>
                <a:latin typeface="Calibri"/>
              </a:rPr>
              <a:t> organizace zřizované nebo zakládané obcemi / kraji</a:t>
            </a:r>
            <a:endParaRPr lang="cs-CZ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organizační složky státu (OSS)</a:t>
            </a: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příspěvkové organizace OSS (PO OSS)</a:t>
            </a: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církve, církevní organizace</a:t>
            </a: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státní podniky, státní organizace</a:t>
            </a: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veřejné a státní vysoké školy</a:t>
            </a: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veřejné výzkumné instituce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8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>
            <a:extLst>
              <a:ext uri="{FF2B5EF4-FFF2-40B4-BE49-F238E27FC236}">
                <a16:creationId xmlns:a16="http://schemas.microsoft.com/office/drawing/2014/main" id="{3E13F946-F16A-7632-BA0D-5CFACEA1FC0E}"/>
              </a:ext>
            </a:extLst>
          </p:cNvPr>
          <p:cNvSpPr txBox="1">
            <a:spLocks/>
          </p:cNvSpPr>
          <p:nvPr/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1933749" y="1064549"/>
            <a:ext cx="746352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Typy podporovaných aktivit</a:t>
            </a:r>
            <a:endParaRPr lang="cs-CZ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1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282" name="PlaceHolder 2"/>
          <p:cNvSpPr>
            <a:spLocks noGrp="1"/>
          </p:cNvSpPr>
          <p:nvPr>
            <p:ph type="ftr" idx="58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83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284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289" name="TextovéPole 15"/>
          <p:cNvSpPr/>
          <p:nvPr/>
        </p:nvSpPr>
        <p:spPr>
          <a:xfrm>
            <a:off x="4717080" y="4742280"/>
            <a:ext cx="2978280" cy="36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131E6966-BFE6-6515-0015-B5FF5342ED2E}"/>
              </a:ext>
            </a:extLst>
          </p:cNvPr>
          <p:cNvSpPr txBox="1">
            <a:spLocks/>
          </p:cNvSpPr>
          <p:nvPr/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44C7DD9-1D98-C914-174C-45C4BFABC172}"/>
              </a:ext>
            </a:extLst>
          </p:cNvPr>
          <p:cNvSpPr txBox="1"/>
          <p:nvPr/>
        </p:nvSpPr>
        <p:spPr>
          <a:xfrm>
            <a:off x="504000" y="1725149"/>
            <a:ext cx="11473140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i="0" u="none" strike="noStrike" baseline="0" dirty="0">
                <a:solidFill>
                  <a:srgbClr val="000000"/>
                </a:solidFill>
              </a:rPr>
              <a:t>Revitalizace veřejných prostranství měst a obcí </a:t>
            </a:r>
            <a:endParaRPr lang="cs-CZ" sz="2800" b="0" i="0" u="none" strike="noStrike" baseline="0" dirty="0">
              <a:solidFill>
                <a:srgbClr val="000000"/>
              </a:solidFill>
            </a:endParaRPr>
          </a:p>
          <a:p>
            <a:pPr lvl="1"/>
            <a:r>
              <a:rPr lang="cs-CZ" sz="2400" b="0" i="0" u="none" strike="noStrike" baseline="0" dirty="0">
                <a:solidFill>
                  <a:srgbClr val="000000"/>
                </a:solidFill>
              </a:rPr>
              <a:t>• ucelené (komplexní) projekty veřejných prostranství zaměřené na veřejnou a technickou    infrastrukturu a související zelenou infrastrukturu (modrou a zelenou složku) a opatření v  řešeném území nezbytná pro rozvoj a zlepšení kvality ekosystémových služeb měst a obcí; </a:t>
            </a:r>
          </a:p>
          <a:p>
            <a:pPr lvl="1"/>
            <a:r>
              <a:rPr lang="cs-CZ" sz="2400" b="0" i="0" u="none" strike="noStrike" baseline="0" dirty="0">
                <a:solidFill>
                  <a:srgbClr val="000000"/>
                </a:solidFill>
              </a:rPr>
              <a:t>• revitalizace, modernizace a zajištění bezpečnosti stávajících veřejných prostranství;</a:t>
            </a:r>
          </a:p>
          <a:p>
            <a:pPr lvl="1"/>
            <a:r>
              <a:rPr lang="cs-CZ" sz="2400" b="0" i="0" u="none" strike="noStrike" baseline="0" dirty="0">
                <a:solidFill>
                  <a:srgbClr val="000000"/>
                </a:solidFill>
              </a:rPr>
              <a:t>• revitalizace a úprava nevyužívaných ploch.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66D8B74-9B74-CD84-B16F-B06766925636}"/>
              </a:ext>
            </a:extLst>
          </p:cNvPr>
          <p:cNvSpPr txBox="1"/>
          <p:nvPr/>
        </p:nvSpPr>
        <p:spPr>
          <a:xfrm>
            <a:off x="551130" y="4546440"/>
            <a:ext cx="1137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3040" lvl="1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1800" b="1" strike="noStrike" spc="-1" dirty="0">
                <a:solidFill>
                  <a:srgbClr val="FF0000"/>
                </a:solidFill>
                <a:latin typeface="Calibri"/>
              </a:rPr>
              <a:t>Kritérium:  Projekt je uceleným řešením zelené infrastruktury a souvisejících opatření ve veřejném prostranství.  Součástí projektu je zelená infrastruktura (její </a:t>
            </a:r>
            <a:r>
              <a:rPr lang="cs-CZ" sz="1800" b="1" strike="noStrike" spc="-1" dirty="0">
                <a:solidFill>
                  <a:schemeClr val="accent1"/>
                </a:solidFill>
                <a:latin typeface="Calibri"/>
              </a:rPr>
              <a:t>modrá</a:t>
            </a:r>
            <a:r>
              <a:rPr lang="cs-CZ" sz="1800" b="1" strike="noStrike" spc="-1" dirty="0">
                <a:solidFill>
                  <a:srgbClr val="FF0000"/>
                </a:solidFill>
                <a:latin typeface="Calibri"/>
              </a:rPr>
              <a:t> či </a:t>
            </a:r>
            <a:r>
              <a:rPr lang="cs-CZ" sz="18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zelená </a:t>
            </a:r>
            <a:r>
              <a:rPr lang="cs-CZ" sz="1800" b="1" strike="noStrike" spc="-1" dirty="0">
                <a:solidFill>
                  <a:srgbClr val="FF0000"/>
                </a:solidFill>
                <a:latin typeface="Calibri"/>
              </a:rPr>
              <a:t>složka) a zároveň je součástí projektu mobiliář.</a:t>
            </a:r>
          </a:p>
          <a:p>
            <a:pPr marL="743040" lvl="1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cs-CZ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1689840" y="1238040"/>
            <a:ext cx="746352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Typy podporovaných aktivit</a:t>
            </a:r>
            <a:endParaRPr lang="cs-CZ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1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282" name="PlaceHolder 2"/>
          <p:cNvSpPr>
            <a:spLocks noGrp="1"/>
          </p:cNvSpPr>
          <p:nvPr>
            <p:ph type="ftr" idx="58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83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284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289" name="TextovéPole 15"/>
          <p:cNvSpPr/>
          <p:nvPr/>
        </p:nvSpPr>
        <p:spPr>
          <a:xfrm>
            <a:off x="4717080" y="4742280"/>
            <a:ext cx="2978280" cy="36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131E6966-BFE6-6515-0015-B5FF5342ED2E}"/>
              </a:ext>
            </a:extLst>
          </p:cNvPr>
          <p:cNvSpPr txBox="1">
            <a:spLocks/>
          </p:cNvSpPr>
          <p:nvPr/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44C7DD9-1D98-C914-174C-45C4BFABC172}"/>
              </a:ext>
            </a:extLst>
          </p:cNvPr>
          <p:cNvSpPr txBox="1"/>
          <p:nvPr/>
        </p:nvSpPr>
        <p:spPr>
          <a:xfrm>
            <a:off x="504000" y="1825200"/>
            <a:ext cx="11473140" cy="3585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100" b="0" i="0" u="none" strike="noStrike" baseline="0" dirty="0">
                <a:solidFill>
                  <a:srgbClr val="000000"/>
                </a:solidFill>
              </a:rPr>
              <a:t>Podpora je zaměřena na </a:t>
            </a:r>
            <a:r>
              <a:rPr lang="cs-CZ" sz="2100" b="1" i="0" u="none" strike="noStrike" baseline="0" dirty="0">
                <a:solidFill>
                  <a:srgbClr val="000000"/>
                </a:solidFill>
              </a:rPr>
              <a:t>veřejná prostranství </a:t>
            </a:r>
            <a:r>
              <a:rPr lang="cs-CZ" sz="2100" b="0" i="0" u="none" strike="noStrike" baseline="0" dirty="0">
                <a:solidFill>
                  <a:srgbClr val="000000"/>
                </a:solidFill>
              </a:rPr>
              <a:t>podle </a:t>
            </a:r>
            <a:r>
              <a:rPr lang="cs-CZ" sz="2100" b="1" i="0" u="none" strike="noStrike" baseline="0" dirty="0">
                <a:solidFill>
                  <a:srgbClr val="000000"/>
                </a:solidFill>
              </a:rPr>
              <a:t>§ 34 zákona č. 128/2000 Sb., o obcích </a:t>
            </a:r>
            <a:r>
              <a:rPr lang="cs-CZ" sz="2100" b="0" i="0" u="none" strike="noStrike" baseline="0" dirty="0">
                <a:solidFill>
                  <a:srgbClr val="000000"/>
                </a:solidFill>
              </a:rPr>
              <a:t>(obecní zřízení), ve znění pozdějších předpisů, na jejich vznik či úpravu </a:t>
            </a:r>
            <a:r>
              <a:rPr lang="cs-CZ" sz="2100" b="1" i="0" u="none" strike="noStrike" baseline="0" dirty="0"/>
              <a:t>ve vazbě na veřejnou a technickou infrastrukturu a související zelenou infrastrukturu</a:t>
            </a:r>
            <a:r>
              <a:rPr lang="cs-CZ" sz="2100" b="1" i="0" u="none" strike="noStrike" baseline="0" dirty="0">
                <a:solidFill>
                  <a:srgbClr val="000000"/>
                </a:solidFill>
              </a:rPr>
              <a:t>. </a:t>
            </a:r>
            <a:br>
              <a:rPr lang="cs-CZ" sz="2400" b="0" i="0" u="none" strike="noStrike" baseline="0" dirty="0">
                <a:solidFill>
                  <a:srgbClr val="000000"/>
                </a:solidFill>
              </a:rPr>
            </a:br>
            <a:r>
              <a:rPr lang="cs-CZ" sz="2100" b="0" i="0" u="none" strike="noStrike" baseline="0" dirty="0">
                <a:solidFill>
                  <a:srgbClr val="000000"/>
                </a:solidFill>
              </a:rPr>
              <a:t>Podporována budou například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: </a:t>
            </a:r>
            <a:br>
              <a:rPr lang="cs-CZ" sz="2400" b="0" i="0" u="none" strike="noStrike" baseline="0" dirty="0">
                <a:solidFill>
                  <a:srgbClr val="000000"/>
                </a:solidFill>
              </a:rPr>
            </a:br>
            <a:r>
              <a:rPr lang="cs-CZ" sz="2000" b="0" i="1" u="none" strike="noStrike" baseline="0" dirty="0">
                <a:solidFill>
                  <a:schemeClr val="accent1"/>
                </a:solidFill>
              </a:rPr>
              <a:t>náměstí, parky, pěší zóny, uliční prostory, volně dostupné vnitrobloky, náplavky.</a:t>
            </a:r>
            <a:br>
              <a:rPr lang="cs-CZ" sz="2000" b="0" i="1" u="none" strike="noStrike" baseline="0" dirty="0">
                <a:solidFill>
                  <a:schemeClr val="accent1"/>
                </a:solidFill>
              </a:rPr>
            </a:br>
            <a:r>
              <a:rPr lang="cs-CZ" sz="2000" b="0" i="1" u="none" strike="noStrike" baseline="0" dirty="0">
                <a:solidFill>
                  <a:schemeClr val="accent1"/>
                </a:solidFill>
              </a:rPr>
              <a:t> </a:t>
            </a:r>
            <a:endParaRPr lang="cs-CZ" sz="2000" i="1" dirty="0">
              <a:solidFill>
                <a:schemeClr val="accent1"/>
              </a:solidFill>
            </a:endParaRPr>
          </a:p>
          <a:p>
            <a:r>
              <a:rPr lang="cs-CZ" sz="2000" b="1" i="0" u="none" strike="noStrike" baseline="0" dirty="0">
                <a:solidFill>
                  <a:srgbClr val="FF0000"/>
                </a:solidFill>
              </a:rPr>
              <a:t>Kritérium: Veřejné prostranství bude každému přístupné bez omezení a bude sloužit k obecnému užívání.   </a:t>
            </a:r>
            <a:r>
              <a:rPr lang="cs-CZ" sz="2000" b="1" dirty="0">
                <a:solidFill>
                  <a:schemeClr val="accent1"/>
                </a:solidFill>
              </a:rPr>
              <a:t>Z</a:t>
            </a:r>
            <a:r>
              <a:rPr lang="cs-CZ" sz="2000" b="1" i="0" u="none" strike="noStrike" baseline="0" dirty="0">
                <a:solidFill>
                  <a:schemeClr val="accent1"/>
                </a:solidFill>
              </a:rPr>
              <a:t>darma,  přístupné celý den, všechny dny v roce.</a:t>
            </a:r>
            <a:endParaRPr lang="cs-CZ" sz="2000" b="0" i="0" u="none" strike="noStrike" baseline="0" dirty="0">
              <a:solidFill>
                <a:schemeClr val="accent1"/>
              </a:solidFill>
            </a:endParaRPr>
          </a:p>
          <a:p>
            <a:r>
              <a:rPr lang="cs-CZ" sz="2000" dirty="0">
                <a:solidFill>
                  <a:schemeClr val="accent1"/>
                </a:solidFill>
              </a:rPr>
              <a:t>Možnost uzavření pouze v době nočního klidu (22-06)</a:t>
            </a:r>
          </a:p>
          <a:p>
            <a:r>
              <a:rPr lang="cs-CZ" sz="2000" b="0" i="0" u="none" strike="noStrike" baseline="0" dirty="0">
                <a:solidFill>
                  <a:schemeClr val="accent1"/>
                </a:solidFill>
              </a:rPr>
              <a:t>V případě, že předmětem realizace </a:t>
            </a:r>
            <a:r>
              <a:rPr lang="cs-CZ" sz="2000" dirty="0">
                <a:solidFill>
                  <a:schemeClr val="accent1"/>
                </a:solidFill>
              </a:rPr>
              <a:t>projektu je hřbitov, bude veř. přístupný min. 8 hod za den.</a:t>
            </a:r>
          </a:p>
          <a:p>
            <a:r>
              <a:rPr lang="cs-CZ" sz="2000" b="1" i="0" u="none" strike="noStrike" baseline="0" dirty="0">
                <a:solidFill>
                  <a:srgbClr val="FF0000"/>
                </a:solidFill>
              </a:rPr>
              <a:t>Kr</a:t>
            </a:r>
            <a:r>
              <a:rPr lang="cs-CZ" sz="2000" b="1" dirty="0">
                <a:solidFill>
                  <a:srgbClr val="FF0000"/>
                </a:solidFill>
              </a:rPr>
              <a:t>itérium: Projekt byl projednán s občany</a:t>
            </a:r>
            <a:endParaRPr lang="cs-CZ" sz="2000" b="1" i="0" u="none" strike="noStrike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668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336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337" name="PlaceHolder 1"/>
          <p:cNvSpPr>
            <a:spLocks noGrp="1"/>
          </p:cNvSpPr>
          <p:nvPr>
            <p:ph type="ftr" idx="63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38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339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340" name="TextovéPole 11"/>
          <p:cNvSpPr/>
          <p:nvPr/>
        </p:nvSpPr>
        <p:spPr>
          <a:xfrm>
            <a:off x="681120" y="1751760"/>
            <a:ext cx="10825200" cy="32917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2800" b="1" strike="noStrike" spc="-1" dirty="0">
                <a:solidFill>
                  <a:schemeClr val="accent1"/>
                </a:solidFill>
                <a:latin typeface="Calibri"/>
              </a:rPr>
              <a:t>Účel: </a:t>
            </a:r>
            <a:endParaRPr lang="cs-CZ" sz="2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2400" b="1" spc="-1" dirty="0">
                <a:solidFill>
                  <a:srgbClr val="000000"/>
                </a:solidFill>
                <a:latin typeface="Calibri"/>
              </a:rPr>
              <a:t>Zkvalitnění veřejného prostranství a ekosystémových služeb</a:t>
            </a:r>
          </a:p>
          <a:p>
            <a:pPr defTabSz="914400">
              <a:lnSpc>
                <a:spcPct val="100000"/>
              </a:lnSpc>
            </a:pPr>
            <a:endParaRPr lang="cs-CZ" sz="2800" b="1" strike="noStrike" spc="-1" dirty="0">
              <a:solidFill>
                <a:schemeClr val="accent1"/>
              </a:solidFill>
              <a:latin typeface="Calibri"/>
            </a:endParaRPr>
          </a:p>
          <a:p>
            <a:pPr defTabSz="914400">
              <a:lnSpc>
                <a:spcPct val="100000"/>
              </a:lnSpc>
            </a:pPr>
            <a:r>
              <a:rPr lang="cs-CZ" sz="2800" b="1" strike="noStrike" spc="-1" dirty="0">
                <a:solidFill>
                  <a:schemeClr val="accent1"/>
                </a:solidFill>
                <a:latin typeface="Calibri"/>
              </a:rPr>
              <a:t>Cíle: </a:t>
            </a:r>
            <a:endParaRPr lang="cs-CZ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</a:rPr>
              <a:t>Revitalizace, modernizace a dostupnost </a:t>
            </a:r>
            <a:r>
              <a:rPr lang="cs-CZ" sz="2000" b="1" strike="noStrike" spc="-1" dirty="0">
                <a:solidFill>
                  <a:srgbClr val="000000"/>
                </a:solidFill>
              </a:rPr>
              <a:t>stávajících veřejných prostranství </a:t>
            </a:r>
            <a:r>
              <a:rPr lang="cs-CZ" sz="2000" b="0" strike="noStrike" spc="-1" dirty="0">
                <a:solidFill>
                  <a:srgbClr val="000000"/>
                </a:solidFill>
              </a:rPr>
              <a:t>ve vazbě na veřejnou a technickou infrastrukturu a související zelenou infrastrukturu.</a:t>
            </a:r>
            <a:br>
              <a:rPr lang="cs-CZ" sz="2000" b="0" strike="noStrike" spc="-1" dirty="0">
                <a:solidFill>
                  <a:srgbClr val="000000"/>
                </a:solidFill>
              </a:rPr>
            </a:br>
            <a:endParaRPr lang="cs-CZ" sz="2000" b="0" strike="noStrike" spc="-1" dirty="0">
              <a:solidFill>
                <a:srgbClr val="000000"/>
              </a:solidFill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</a:rPr>
              <a:t>Revitalizace a úprava </a:t>
            </a:r>
            <a:r>
              <a:rPr lang="cs-CZ" sz="2000" b="1" strike="noStrike" spc="-1" dirty="0">
                <a:solidFill>
                  <a:srgbClr val="000000"/>
                </a:solidFill>
              </a:rPr>
              <a:t>nevyužívaných ploch</a:t>
            </a:r>
            <a:r>
              <a:rPr lang="cs-CZ" sz="2000" b="0" strike="noStrike" spc="-1" dirty="0">
                <a:solidFill>
                  <a:srgbClr val="000000"/>
                </a:solidFill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</a:rPr>
              <a:t>vznik a dostupnost nového veřejného prostranství </a:t>
            </a:r>
            <a:r>
              <a:rPr lang="cs-CZ" sz="2000" b="0" strike="noStrike" spc="-1" dirty="0">
                <a:solidFill>
                  <a:srgbClr val="000000"/>
                </a:solidFill>
              </a:rPr>
              <a:t>ve vazbě na veřejnou a technickou infrastrukturu a související zelenou infrastrukturu.</a:t>
            </a:r>
          </a:p>
        </p:txBody>
      </p:sp>
      <p:sp>
        <p:nvSpPr>
          <p:cNvPr id="341" name="PlaceHolder 2"/>
          <p:cNvSpPr>
            <a:spLocks noGrp="1"/>
          </p:cNvSpPr>
          <p:nvPr>
            <p:ph type="title"/>
          </p:nvPr>
        </p:nvSpPr>
        <p:spPr>
          <a:xfrm>
            <a:off x="1894320" y="1054440"/>
            <a:ext cx="746352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 Účel a cíl </a:t>
            </a:r>
            <a:endParaRPr lang="cs-CZ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1">
            <a:extLst>
              <a:ext uri="{FF2B5EF4-FFF2-40B4-BE49-F238E27FC236}">
                <a16:creationId xmlns:a16="http://schemas.microsoft.com/office/drawing/2014/main" id="{445AD1EE-371B-1706-C401-75314FC9FCCC}"/>
              </a:ext>
            </a:extLst>
          </p:cNvPr>
          <p:cNvSpPr txBox="1">
            <a:spLocks/>
          </p:cNvSpPr>
          <p:nvPr/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4636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Obrázek 3"/>
          <p:cNvPicPr/>
          <p:nvPr/>
        </p:nvPicPr>
        <p:blipFill>
          <a:blip r:embed="rId2"/>
          <a:stretch/>
        </p:blipFill>
        <p:spPr>
          <a:xfrm>
            <a:off x="703440" y="30852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303" name="PlaceHolder 1"/>
          <p:cNvSpPr>
            <a:spLocks noGrp="1"/>
          </p:cNvSpPr>
          <p:nvPr>
            <p:ph type="ftr" idx="60"/>
          </p:nvPr>
        </p:nvSpPr>
        <p:spPr>
          <a:xfrm>
            <a:off x="404280" y="567432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3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4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04" name="Obrázek 7"/>
          <p:cNvPicPr/>
          <p:nvPr/>
        </p:nvPicPr>
        <p:blipFill>
          <a:blip r:embed="rId5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305" name="Obrázek 2"/>
          <p:cNvPicPr/>
          <p:nvPr/>
        </p:nvPicPr>
        <p:blipFill>
          <a:blip r:embed="rId6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306" name="Nadpis 1"/>
          <p:cNvSpPr/>
          <p:nvPr/>
        </p:nvSpPr>
        <p:spPr>
          <a:xfrm>
            <a:off x="5897880" y="2090880"/>
            <a:ext cx="6008040" cy="57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 defTabSz="914400">
              <a:lnSpc>
                <a:spcPct val="90000"/>
              </a:lnSpc>
            </a:pPr>
            <a:r>
              <a:rPr lang="cs-CZ" sz="3600" b="1" strike="noStrike" spc="-1">
                <a:solidFill>
                  <a:schemeClr val="accent1"/>
                </a:solidFill>
                <a:latin typeface="Calibri Light"/>
              </a:rPr>
              <a:t>1. Výzva – IROP - VZDĚLÁVÁNÍ</a:t>
            </a:r>
            <a:endParaRPr lang="cs-CZ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title"/>
          </p:nvPr>
        </p:nvSpPr>
        <p:spPr>
          <a:xfrm>
            <a:off x="404280" y="1030320"/>
            <a:ext cx="762048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sz="6600"/>
            </a:br>
            <a:r>
              <a:rPr lang="cs-CZ" sz="4000" b="1" strike="noStrike" spc="-1">
                <a:solidFill>
                  <a:schemeClr val="accent1"/>
                </a:solidFill>
                <a:latin typeface="Calibri Light"/>
              </a:rPr>
              <a:t> Povinné přílohy k žádosti o podporu</a:t>
            </a:r>
            <a:endParaRPr lang="cs-CZ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TextovéPole 1"/>
          <p:cNvSpPr/>
          <p:nvPr/>
        </p:nvSpPr>
        <p:spPr>
          <a:xfrm>
            <a:off x="504000" y="1940040"/>
            <a:ext cx="11515680" cy="37534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Plná moc  </a:t>
            </a:r>
            <a:r>
              <a:rPr lang="cs-CZ" sz="1400" b="1" i="1" strike="noStrike" spc="-1" dirty="0">
                <a:solidFill>
                  <a:schemeClr val="accent1"/>
                </a:solidFill>
                <a:latin typeface="Calibri"/>
              </a:rPr>
              <a:t>(záložka Identifikace projektu)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Zadávací a výběrová řízení  </a:t>
            </a:r>
            <a:r>
              <a:rPr lang="cs-CZ" sz="1400" b="1" i="1" strike="noStrike" spc="-1" dirty="0">
                <a:solidFill>
                  <a:schemeClr val="accent1"/>
                </a:solidFill>
                <a:latin typeface="Calibri"/>
              </a:rPr>
              <a:t>(záložka Veřejné zakázky)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B0F0"/>
                </a:solidFill>
                <a:latin typeface="Calibri"/>
              </a:rPr>
              <a:t>Podklady pro hodnocení </a:t>
            </a:r>
            <a:r>
              <a:rPr lang="cs-CZ" sz="1400" b="1" i="1" strike="noStrike" spc="-1" dirty="0">
                <a:solidFill>
                  <a:schemeClr val="accent1"/>
                </a:solidFill>
                <a:latin typeface="Calibri"/>
              </a:rPr>
              <a:t>(záložka Dokumenty)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Doklad o prokázání právních vztahů k nemovitému majetku, který je předmětem projektu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Doklad prokazující povolení umístění stavby v území dle stavebního zákona 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</a:rPr>
              <a:t>Doklad prokazující povolení k realizaci stavby dle stavebního zákona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Znalecký posudek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Projektová dokumentace stavby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Rozpočet stavebních prací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Podklady pro stanovení kategorií intervencí a kontrolu limitů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Smlouva o zřízení bankovního účtu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Výpis z Evidence skutečných majitelů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Situační náhled řešeného území</a:t>
            </a: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rgbClr val="000000"/>
                </a:solidFill>
              </a:rPr>
              <a:t>Vyjádření místně a věcně příslušného orgánu ochrany přírody</a:t>
            </a:r>
          </a:p>
          <a:p>
            <a:pPr marL="343080" indent="-343080" defTabSz="914400">
              <a:lnSpc>
                <a:spcPct val="100000"/>
              </a:lnSpc>
              <a:buClr>
                <a:srgbClr val="548235"/>
              </a:buClr>
              <a:buFont typeface="Calibri Light"/>
              <a:buAutoNum type="arabicPeriod"/>
            </a:pPr>
            <a:r>
              <a:rPr lang="cs-CZ" sz="14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Kladné vyjádření MAS o souladu se schválenou strategií CLLD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pt-BR" sz="1400" b="1" strike="noStrike" spc="-1" dirty="0">
                <a:solidFill>
                  <a:srgbClr val="000000"/>
                </a:solidFill>
                <a:latin typeface="Calibri"/>
              </a:rPr>
              <a:t>Dokumentace k prověřování z hlediska klimatického dopadu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9" name="Obrázek 4"/>
          <p:cNvPicPr/>
          <p:nvPr/>
        </p:nvPicPr>
        <p:blipFill>
          <a:blip r:embed="rId7"/>
          <a:srcRect t="24082" r="2131" b="21848"/>
          <a:stretch/>
        </p:blipFill>
        <p:spPr>
          <a:xfrm>
            <a:off x="504000" y="5720400"/>
            <a:ext cx="1289880" cy="708840"/>
          </a:xfrm>
          <a:prstGeom prst="rect">
            <a:avLst/>
          </a:prstGeom>
          <a:ln w="0">
            <a:noFill/>
          </a:ln>
        </p:spPr>
      </p:pic>
      <p:sp>
        <p:nvSpPr>
          <p:cNvPr id="310" name="TextovéPole 9"/>
          <p:cNvSpPr/>
          <p:nvPr/>
        </p:nvSpPr>
        <p:spPr>
          <a:xfrm>
            <a:off x="2220120" y="1515600"/>
            <a:ext cx="54921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rgbClr val="FF0000"/>
                </a:solidFill>
                <a:latin typeface="Calibri"/>
              </a:rPr>
              <a:t>Dokládají se při podání plné žádosti do MS2021+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15783398-9EA8-D5B6-05B4-C59710884388}"/>
              </a:ext>
            </a:extLst>
          </p:cNvPr>
          <p:cNvSpPr txBox="1">
            <a:spLocks/>
          </p:cNvSpPr>
          <p:nvPr/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2678040" y="1163880"/>
            <a:ext cx="6017040" cy="578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4400" b="1" strike="noStrike" spc="-1">
                <a:solidFill>
                  <a:schemeClr val="accent1"/>
                </a:solidFill>
                <a:latin typeface="Calibri Light"/>
              </a:rPr>
              <a:t>Seznam indikátorů výzvy</a:t>
            </a: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7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2"/>
          <p:cNvSpPr>
            <a:spLocks noGrp="1"/>
          </p:cNvSpPr>
          <p:nvPr>
            <p:ph type="ftr" idx="48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9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190" name="PlaceHolder 3"/>
          <p:cNvSpPr>
            <a:spLocks noGrp="1"/>
          </p:cNvSpPr>
          <p:nvPr>
            <p:ph type="subTitle"/>
          </p:nvPr>
        </p:nvSpPr>
        <p:spPr>
          <a:xfrm>
            <a:off x="601920" y="1846867"/>
            <a:ext cx="10355890" cy="25789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</p:spPr>
        <p:txBody>
          <a:bodyPr lIns="91440" tIns="45720" rIns="91440" bIns="45720" anchor="t">
            <a:normAutofit fontScale="96388"/>
          </a:bodyPr>
          <a:lstStyle/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1" strike="noStrike" spc="-1" dirty="0">
                <a:solidFill>
                  <a:srgbClr val="000000"/>
                </a:solidFill>
                <a:latin typeface="Calibri"/>
              </a:rPr>
              <a:t>Indikátory výstupu 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strike="noStrike" spc="-1" dirty="0">
                <a:solidFill>
                  <a:srgbClr val="000000"/>
                </a:solidFill>
                <a:latin typeface="Calibri"/>
              </a:rPr>
              <a:t>444 001 - Zelená infrastruktura podpořená pro jiné účely než přizpůsobování se změnám klimatu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strike="noStrike" spc="-1" dirty="0">
                <a:solidFill>
                  <a:srgbClr val="000000"/>
                </a:solidFill>
                <a:latin typeface="Calibri"/>
              </a:rPr>
              <a:t>444 101 – Plocha podpořeného veřejného prostranství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b="1" strike="noStrike" spc="-1" dirty="0">
                <a:solidFill>
                  <a:srgbClr val="000000"/>
                </a:solidFill>
                <a:latin typeface="Calibri"/>
              </a:rPr>
              <a:t>Indikátory výsledku 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strike="noStrike" spc="-1" dirty="0">
                <a:solidFill>
                  <a:srgbClr val="000000"/>
                </a:solidFill>
                <a:latin typeface="Calibri"/>
              </a:rPr>
              <a:t>426 001 - Objem retenčních nádrží pro využití srážkové vody</a:t>
            </a: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100" strike="noStrike" spc="-1" dirty="0">
                <a:solidFill>
                  <a:srgbClr val="000000"/>
                </a:solidFill>
                <a:latin typeface="Calibri"/>
              </a:rPr>
              <a:t>444 011 - Počet obyvatel, kteří mají přístup k nové nebo modernizované zelené infrastruktuře</a:t>
            </a:r>
          </a:p>
        </p:txBody>
      </p:sp>
      <p:pic>
        <p:nvPicPr>
          <p:cNvPr id="191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95" name="Tabulka 10"/>
          <p:cNvGraphicFramePr/>
          <p:nvPr>
            <p:extLst>
              <p:ext uri="{D42A27DB-BD31-4B8C-83A1-F6EECF244321}">
                <p14:modId xmlns:p14="http://schemas.microsoft.com/office/powerpoint/2010/main" val="594117091"/>
              </p:ext>
            </p:extLst>
          </p:nvPr>
        </p:nvGraphicFramePr>
        <p:xfrm>
          <a:off x="1784225" y="4669073"/>
          <a:ext cx="7991280" cy="707400"/>
        </p:xfrm>
        <a:graphic>
          <a:graphicData uri="http://schemas.openxmlformats.org/drawingml/2006/table">
            <a:tbl>
              <a:tblPr/>
              <a:tblGrid>
                <a:gridCol w="799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400">
                <a:tc>
                  <a:txBody>
                    <a:bodyPr/>
                    <a:lstStyle/>
                    <a:p>
                      <a:pPr defTabSz="914400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cs-CZ" sz="1600" b="0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Žadatel uvede indikátory odpovídající zvolené aktivitě projektu. </a:t>
                      </a:r>
                      <a:br>
                        <a:rPr sz="1600" dirty="0"/>
                      </a:br>
                      <a:r>
                        <a:rPr lang="cs-CZ" sz="1600" b="0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(viz příloha č. P1 </a:t>
                      </a:r>
                      <a:r>
                        <a:rPr lang="cs-CZ" sz="1800" b="1" strike="noStrike" spc="-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</a:rPr>
                        <a:t>Specifických pravidel </a:t>
                      </a:r>
                      <a:r>
                        <a:rPr lang="cs-CZ" sz="1600" b="0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s názvem </a:t>
                      </a:r>
                      <a:r>
                        <a:rPr lang="cs-CZ" sz="1600" b="1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Metodické listy indikátorů</a:t>
                      </a:r>
                      <a:r>
                        <a:rPr lang="cs-CZ" sz="1600" b="0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).</a:t>
                      </a:r>
                      <a:endParaRPr lang="cs-CZ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400" marR="68400" anchor="ctr">
                    <a:lnL w="18720">
                      <a:solidFill>
                        <a:srgbClr val="000000"/>
                      </a:solidFill>
                      <a:prstDash val="solid"/>
                    </a:lnL>
                    <a:lnR w="18720">
                      <a:solidFill>
                        <a:srgbClr val="000000"/>
                      </a:solidFill>
                      <a:prstDash val="solid"/>
                    </a:lnR>
                    <a:lnT w="1872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PlaceHolder 1">
            <a:extLst>
              <a:ext uri="{FF2B5EF4-FFF2-40B4-BE49-F238E27FC236}">
                <a16:creationId xmlns:a16="http://schemas.microsoft.com/office/drawing/2014/main" id="{37297F9F-81A0-CF70-2B41-C19FB47FD3E2}"/>
              </a:ext>
            </a:extLst>
          </p:cNvPr>
          <p:cNvSpPr txBox="1">
            <a:spLocks/>
          </p:cNvSpPr>
          <p:nvPr/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29850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346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347" name="PlaceHolder 1"/>
          <p:cNvSpPr>
            <a:spLocks noGrp="1"/>
          </p:cNvSpPr>
          <p:nvPr>
            <p:ph type="ftr" idx="64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48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349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350" name="TextovéPole 11"/>
          <p:cNvSpPr/>
          <p:nvPr/>
        </p:nvSpPr>
        <p:spPr>
          <a:xfrm>
            <a:off x="818640" y="2013120"/>
            <a:ext cx="10825200" cy="33840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Pořízení stavby formou výstavby, stavební úpravy, zemní práce a další investice ve vazbě na veřejnou a technickou infrastrukturu a související zelenou infrastrukturu: </a:t>
            </a:r>
          </a:p>
          <a:p>
            <a:pPr marL="457200" defTabSz="91440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lang="cs-CZ" b="0" i="1" strike="noStrike" spc="-1" dirty="0">
                <a:solidFill>
                  <a:schemeClr val="accent1"/>
                </a:solidFill>
                <a:latin typeface="Calibri"/>
              </a:rPr>
              <a:t>(např. stavba veřejného prostranství (včetně ploch dopravní infrastruktury) stavební a zemní práce, budování a výměna povrchů a konstrukčních vrstev</a:t>
            </a:r>
            <a:r>
              <a:rPr lang="cs-CZ" sz="1600" b="0" i="1" strike="noStrike" spc="-1" dirty="0">
                <a:solidFill>
                  <a:schemeClr val="accent1"/>
                </a:solidFill>
                <a:latin typeface="Calibri"/>
              </a:rPr>
              <a:t>,</a:t>
            </a:r>
            <a:r>
              <a:rPr lang="cs-CZ" sz="1800" b="1" strike="noStrike" spc="-1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cs-CZ" sz="1800" i="1" strike="noStrike" spc="-1" dirty="0">
                <a:solidFill>
                  <a:schemeClr val="accent1"/>
                </a:solidFill>
                <a:latin typeface="Calibri"/>
              </a:rPr>
              <a:t>výsadba a úprava vegetace, opěrné konstrukce (včetně pergol) a lanové systémy nezbytné pro růst popínavé zeleně (liány a vzpěrné rostliny),  prvky na podporu biodiverzity – refugia pro doprovodnou floru a faunu, retenční a akumulační nádrže, retenční a závlahový systém, vsakovací zařízení vč. napojení na techn. infrastrukturu, úprava či vznik vodních ploch, toků a břehů, umělé vodní prvky (např. kašny, fontány, pítka, </a:t>
            </a:r>
            <a:r>
              <a:rPr lang="cs-CZ" sz="1800" i="1" strike="noStrike" spc="-1" dirty="0" err="1">
                <a:solidFill>
                  <a:schemeClr val="accent1"/>
                </a:solidFill>
                <a:latin typeface="Calibri"/>
              </a:rPr>
              <a:t>mlhoviště</a:t>
            </a:r>
            <a:r>
              <a:rPr lang="cs-CZ" sz="1800" i="1" strike="noStrike" spc="-1" dirty="0">
                <a:solidFill>
                  <a:schemeClr val="accent1"/>
                </a:solidFill>
                <a:latin typeface="Calibri"/>
              </a:rPr>
              <a:t>), mobiliář (např. lavičky, herní prvky, </a:t>
            </a:r>
            <a:r>
              <a:rPr lang="cs-CZ" sz="1800" i="1" strike="noStrike" spc="-1" dirty="0" err="1">
                <a:solidFill>
                  <a:schemeClr val="accent1"/>
                </a:solidFill>
                <a:latin typeface="Calibri"/>
              </a:rPr>
              <a:t>workoutové</a:t>
            </a:r>
            <a:r>
              <a:rPr lang="cs-CZ" sz="1800" i="1" strike="noStrike" spc="-1" dirty="0">
                <a:solidFill>
                  <a:schemeClr val="accent1"/>
                </a:solidFill>
                <a:latin typeface="Calibri"/>
              </a:rPr>
              <a:t> prvky, odpadkové koše, informační tabule/panely, stojany na kola), přístřešky, altány a zastávky (včetně zelených střech a fotovoltaických panelů na jejich střechách), pořízení a instalace bezpečnostních kamer, vybudování nebo rekonstrukce veřejných toalet)</a:t>
            </a:r>
            <a:endParaRPr lang="cs-CZ" sz="180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Nadpis 1"/>
          <p:cNvSpPr/>
          <p:nvPr/>
        </p:nvSpPr>
        <p:spPr>
          <a:xfrm>
            <a:off x="1682280" y="1062000"/>
            <a:ext cx="8823240" cy="57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 defTabSz="914400">
              <a:lnSpc>
                <a:spcPct val="90000"/>
              </a:lnSpc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 Přímé výdaje na hlavní část projektu</a:t>
            </a:r>
            <a:r>
              <a:rPr lang="cs-CZ" sz="2800" b="1" strike="noStrike" spc="-1" dirty="0">
                <a:solidFill>
                  <a:schemeClr val="accent1"/>
                </a:solidFill>
                <a:latin typeface="Calibri Light"/>
              </a:rPr>
              <a:t> </a:t>
            </a:r>
            <a:endParaRPr lang="cs-CZ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12D2C52F-6F45-D8A3-4749-283D586007EC}"/>
              </a:ext>
            </a:extLst>
          </p:cNvPr>
          <p:cNvSpPr txBox="1">
            <a:spLocks/>
          </p:cNvSpPr>
          <p:nvPr/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346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347" name="PlaceHolder 1"/>
          <p:cNvSpPr>
            <a:spLocks noGrp="1"/>
          </p:cNvSpPr>
          <p:nvPr>
            <p:ph type="ftr" idx="64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48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349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350" name="TextovéPole 11"/>
          <p:cNvSpPr/>
          <p:nvPr/>
        </p:nvSpPr>
        <p:spPr>
          <a:xfrm>
            <a:off x="818640" y="2013120"/>
            <a:ext cx="10825200" cy="28300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b="1" i="0" u="none" strike="noStrike" baseline="0" dirty="0">
                <a:solidFill>
                  <a:srgbClr val="000000"/>
                </a:solidFill>
              </a:rPr>
              <a:t>Veřejná a technická infrastruktura   </a:t>
            </a:r>
            <a:r>
              <a:rPr lang="cs-CZ" sz="2000" b="1" i="0" u="none" strike="noStrike" baseline="0" dirty="0">
                <a:solidFill>
                  <a:srgbClr val="FF0000"/>
                </a:solidFill>
              </a:rPr>
              <a:t>max do 10 % CZV   </a:t>
            </a:r>
          </a:p>
          <a:p>
            <a:pPr lvl="1">
              <a:buClr>
                <a:srgbClr val="000000"/>
              </a:buClr>
            </a:pPr>
            <a:r>
              <a:rPr lang="cs-CZ" sz="1600" i="1" spc="-1" dirty="0">
                <a:solidFill>
                  <a:schemeClr val="accent1"/>
                </a:solidFill>
                <a:latin typeface="Calibri"/>
              </a:rPr>
              <a:t>mosty a lávky  • sochy (popř. jiná umělecká díla a prvky) nezahrnující vodní prvek • investice vyvolané stavbou (např. přeložky stávajících inženýrských sítí, uvedení do původního stavu apod.) • demolice, sanace území a likvidace odpadu  </a:t>
            </a:r>
          </a:p>
          <a:p>
            <a:pPr lvl="1">
              <a:buClr>
                <a:srgbClr val="000000"/>
              </a:buClr>
            </a:pPr>
            <a:r>
              <a:rPr lang="cs-CZ" sz="1600" i="1" spc="-1" dirty="0">
                <a:solidFill>
                  <a:schemeClr val="accent1"/>
                </a:solidFill>
                <a:latin typeface="Calibri"/>
              </a:rPr>
              <a:t> </a:t>
            </a:r>
          </a:p>
          <a:p>
            <a:pPr marL="285840" marR="0" lvl="0" indent="-2858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/>
              <a:defRPr/>
            </a:pPr>
            <a:r>
              <a:rPr lang="cs-CZ" sz="2000" b="1" dirty="0">
                <a:solidFill>
                  <a:srgbClr val="000000"/>
                </a:solidFill>
              </a:rPr>
              <a:t>Nákup stavby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max do 5 % CZV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</a:p>
          <a:p>
            <a:pPr marL="285840" marR="0" lvl="0" indent="-2858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/>
              <a:defRPr/>
            </a:pPr>
            <a:r>
              <a:rPr lang="cs-CZ" sz="2000" b="1" dirty="0"/>
              <a:t>Nákup pozemku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do 10 % CZV 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cs-CZ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defTabSz="914400">
              <a:lnSpc>
                <a:spcPct val="100000"/>
              </a:lnSpc>
            </a:pPr>
            <a:endParaRPr lang="cs-CZ" sz="1600" i="1" spc="-1" dirty="0">
              <a:solidFill>
                <a:schemeClr val="accent1"/>
              </a:solidFill>
              <a:latin typeface="Calibri"/>
            </a:endParaRPr>
          </a:p>
          <a:p>
            <a:pPr marL="457200" defTabSz="914400">
              <a:lnSpc>
                <a:spcPct val="100000"/>
              </a:lnSpc>
            </a:pPr>
            <a:endParaRPr lang="cs-CZ" sz="180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Nadpis 1"/>
          <p:cNvSpPr/>
          <p:nvPr/>
        </p:nvSpPr>
        <p:spPr>
          <a:xfrm>
            <a:off x="1682280" y="1062000"/>
            <a:ext cx="9680264" cy="57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 defTabSz="914400">
              <a:lnSpc>
                <a:spcPct val="90000"/>
              </a:lnSpc>
            </a:pPr>
            <a:br>
              <a:rPr sz="6600" dirty="0"/>
            </a:b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 Přímé výdaje na </a:t>
            </a:r>
            <a:r>
              <a:rPr lang="cs-CZ" sz="4000" b="1" spc="-1" dirty="0">
                <a:solidFill>
                  <a:schemeClr val="accent2"/>
                </a:solidFill>
                <a:latin typeface="Calibri Light"/>
              </a:rPr>
              <a:t>doprovodnou</a:t>
            </a: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 </a:t>
            </a:r>
            <a:r>
              <a:rPr lang="cs-CZ" sz="4000" b="1" strike="noStrike" spc="-1" dirty="0">
                <a:solidFill>
                  <a:schemeClr val="accent2"/>
                </a:solidFill>
                <a:latin typeface="Calibri Light"/>
              </a:rPr>
              <a:t>část</a:t>
            </a:r>
            <a:r>
              <a:rPr lang="cs-CZ" sz="4000" b="1" strike="noStrike" spc="-1" dirty="0">
                <a:solidFill>
                  <a:schemeClr val="accent1"/>
                </a:solidFill>
                <a:latin typeface="Calibri Light"/>
              </a:rPr>
              <a:t> projektu</a:t>
            </a:r>
            <a:r>
              <a:rPr lang="cs-CZ" sz="2800" b="1" strike="noStrike" spc="-1" dirty="0">
                <a:solidFill>
                  <a:schemeClr val="accent1"/>
                </a:solidFill>
                <a:latin typeface="Calibri Light"/>
              </a:rPr>
              <a:t> </a:t>
            </a:r>
            <a:endParaRPr lang="cs-CZ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12D2C52F-6F45-D8A3-4749-283D586007EC}"/>
              </a:ext>
            </a:extLst>
          </p:cNvPr>
          <p:cNvSpPr txBox="1">
            <a:spLocks/>
          </p:cNvSpPr>
          <p:nvPr/>
        </p:nvSpPr>
        <p:spPr>
          <a:xfrm>
            <a:off x="5336497" y="2934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660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65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66" name="PlaceHolder 1"/>
          <p:cNvSpPr>
            <a:spLocks noGrp="1"/>
          </p:cNvSpPr>
          <p:nvPr>
            <p:ph type="ftr" idx="36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67" name="Obrázek 7"/>
          <p:cNvPicPr/>
          <p:nvPr/>
        </p:nvPicPr>
        <p:blipFill>
          <a:blip r:embed="rId6"/>
          <a:stretch/>
        </p:blipFill>
        <p:spPr>
          <a:xfrm>
            <a:off x="468360" y="64224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68" name="Obrázek 2"/>
          <p:cNvPicPr/>
          <p:nvPr/>
        </p:nvPicPr>
        <p:blipFill>
          <a:blip r:embed="rId7"/>
          <a:stretch/>
        </p:blipFill>
        <p:spPr>
          <a:xfrm>
            <a:off x="65340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69" name="TextovéPole 10"/>
          <p:cNvSpPr/>
          <p:nvPr/>
        </p:nvSpPr>
        <p:spPr>
          <a:xfrm>
            <a:off x="404280" y="1783080"/>
            <a:ext cx="8854200" cy="363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Výzva ŘO IROP k předkládání žádostí o podporu integrovaných projektů CLLD do MS 2021+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TextovéPole 11"/>
          <p:cNvSpPr/>
          <p:nvPr/>
        </p:nvSpPr>
        <p:spPr>
          <a:xfrm>
            <a:off x="504000" y="1095840"/>
            <a:ext cx="1117944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2000" b="1" strike="noStrike" spc="-1">
                <a:solidFill>
                  <a:srgbClr val="002060"/>
                </a:solidFill>
                <a:latin typeface="Calibri"/>
              </a:rPr>
              <a:t>Proces administrace od podání projektového záměru na MAS do podání žádosti o podporu do MS2021+</a:t>
            </a: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TextovéPole 12"/>
          <p:cNvSpPr/>
          <p:nvPr/>
        </p:nvSpPr>
        <p:spPr>
          <a:xfrm>
            <a:off x="428760" y="2551680"/>
            <a:ext cx="1422360" cy="28328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VÝZVA  MAS </a:t>
            </a:r>
            <a:br>
              <a:rPr sz="1800"/>
            </a:b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k předkládání projektových záměrů </a:t>
            </a:r>
            <a:br>
              <a:rPr sz="1800"/>
            </a:b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rgbClr val="FFC000"/>
                </a:solidFill>
                <a:latin typeface="Calibri"/>
              </a:rPr>
              <a:t>(mimo MS2021+)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TextovéPole 13"/>
          <p:cNvSpPr/>
          <p:nvPr/>
        </p:nvSpPr>
        <p:spPr>
          <a:xfrm>
            <a:off x="1985040" y="2568600"/>
            <a:ext cx="1422360" cy="28328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Předložení projektového záměru na MAS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br>
              <a:rPr sz="1800"/>
            </a:b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rgbClr val="FFC000"/>
                </a:solidFill>
                <a:latin typeface="Calibri"/>
              </a:rPr>
              <a:t>(přes Datovou schránku) 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TextovéPole 14"/>
          <p:cNvSpPr/>
          <p:nvPr/>
        </p:nvSpPr>
        <p:spPr>
          <a:xfrm>
            <a:off x="3541680" y="2600280"/>
            <a:ext cx="1846440" cy="26798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Hodnocení projektových záměrů na MAS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 </a:t>
            </a:r>
            <a:r>
              <a:rPr lang="cs-CZ" sz="1600" b="0" strike="noStrike" spc="-1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</a:rPr>
              <a:t>Admin.kontrola</a:t>
            </a: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600" b="0" strike="noStrike" spc="-1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</a:rPr>
              <a:t> Věcné hodnocení</a:t>
            </a: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600" b="0" strike="noStrike" spc="-1">
                <a:solidFill>
                  <a:schemeClr val="accent6">
                    <a:lumMod val="20000"/>
                    <a:lumOff val="80000"/>
                  </a:schemeClr>
                </a:solidFill>
                <a:latin typeface="Calibri"/>
              </a:rPr>
              <a:t> Výběr projektů </a:t>
            </a: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TextovéPole 15"/>
          <p:cNvSpPr/>
          <p:nvPr/>
        </p:nvSpPr>
        <p:spPr>
          <a:xfrm>
            <a:off x="5565960" y="2594880"/>
            <a:ext cx="1437120" cy="28328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Vybrané projekty 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=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Vyjádření MAS o souladu záměru s CLLD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ovéPole 16"/>
          <p:cNvSpPr/>
          <p:nvPr/>
        </p:nvSpPr>
        <p:spPr>
          <a:xfrm>
            <a:off x="7197840" y="2597040"/>
            <a:ext cx="1230120" cy="28328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accent2"/>
                </a:solidFill>
                <a:latin typeface="Calibri"/>
              </a:rPr>
              <a:t>MS2021+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lt1"/>
                </a:solidFill>
                <a:latin typeface="Calibri"/>
              </a:rPr>
              <a:t>Zpracování žádosti o podporu žadatelem v MS2021+ do výzvy ŘO IROP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extovéPole 17"/>
          <p:cNvSpPr/>
          <p:nvPr/>
        </p:nvSpPr>
        <p:spPr>
          <a:xfrm>
            <a:off x="8585640" y="2594160"/>
            <a:ext cx="1710720" cy="28328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accent2"/>
                </a:solidFill>
                <a:latin typeface="Calibri"/>
              </a:rPr>
              <a:t>MS2021+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rgbClr val="FFFF00"/>
                </a:solidFill>
                <a:latin typeface="Calibri"/>
              </a:rPr>
              <a:t>Kontrola MAS 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rgbClr val="FFFF00"/>
                </a:solidFill>
                <a:latin typeface="Calibri"/>
              </a:rPr>
              <a:t>o souladu záměru se zadanou žádostí v MS2021+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accent2"/>
                </a:solidFill>
                <a:latin typeface="Calibri"/>
              </a:rPr>
              <a:t>Statutár MAS podepisuje jako první signatář 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TextovéPole 18"/>
          <p:cNvSpPr/>
          <p:nvPr/>
        </p:nvSpPr>
        <p:spPr>
          <a:xfrm>
            <a:off x="10417680" y="2596320"/>
            <a:ext cx="1230120" cy="28328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accent2"/>
                </a:solidFill>
                <a:latin typeface="Calibri"/>
              </a:rPr>
              <a:t>MS2021+</a:t>
            </a:r>
            <a:br>
              <a:rPr sz="1800"/>
            </a:br>
            <a:r>
              <a:rPr lang="cs-CZ" sz="1800" b="0" strike="noStrike" spc="-1">
                <a:solidFill>
                  <a:schemeClr val="accent3">
                    <a:lumMod val="20000"/>
                    <a:lumOff val="80000"/>
                  </a:schemeClr>
                </a:solidFill>
                <a:latin typeface="Calibri"/>
              </a:rPr>
              <a:t>Podpis žádosti žadatelem a podání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accent3">
                    <a:lumMod val="20000"/>
                    <a:lumOff val="80000"/>
                  </a:schemeClr>
                </a:solidFill>
                <a:latin typeface="Calibri"/>
              </a:rPr>
              <a:t>žádosti.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0" strike="noStrike" spc="-1">
                <a:solidFill>
                  <a:schemeClr val="accent2"/>
                </a:solidFill>
                <a:latin typeface="Calibri"/>
              </a:rPr>
              <a:t>(následuje kontrola na CRR)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Šipka: dolů 1"/>
          <p:cNvSpPr/>
          <p:nvPr/>
        </p:nvSpPr>
        <p:spPr>
          <a:xfrm>
            <a:off x="708840" y="2159280"/>
            <a:ext cx="243720" cy="49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79" name="Šipka: dolů 5"/>
          <p:cNvSpPr/>
          <p:nvPr/>
        </p:nvSpPr>
        <p:spPr>
          <a:xfrm rot="16200000">
            <a:off x="1607040" y="5011560"/>
            <a:ext cx="243720" cy="49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0" name="Šipka: dolů 8"/>
          <p:cNvSpPr/>
          <p:nvPr/>
        </p:nvSpPr>
        <p:spPr>
          <a:xfrm rot="16200000">
            <a:off x="3186720" y="5031720"/>
            <a:ext cx="243720" cy="49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1" name="Šipka: dolů 9"/>
          <p:cNvSpPr/>
          <p:nvPr/>
        </p:nvSpPr>
        <p:spPr>
          <a:xfrm rot="16200000">
            <a:off x="5182200" y="5020200"/>
            <a:ext cx="243720" cy="49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2" name="Šipka: dolů 19"/>
          <p:cNvSpPr/>
          <p:nvPr/>
        </p:nvSpPr>
        <p:spPr>
          <a:xfrm rot="16200000">
            <a:off x="6807240" y="5064120"/>
            <a:ext cx="243720" cy="49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3" name="Šipka: dolů 20"/>
          <p:cNvSpPr/>
          <p:nvPr/>
        </p:nvSpPr>
        <p:spPr>
          <a:xfrm rot="16200000">
            <a:off x="8217360" y="5063400"/>
            <a:ext cx="243720" cy="49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4" name="Šipka: dolů 21"/>
          <p:cNvSpPr/>
          <p:nvPr/>
        </p:nvSpPr>
        <p:spPr>
          <a:xfrm rot="16200000">
            <a:off x="10078200" y="5067000"/>
            <a:ext cx="243720" cy="49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401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402" name="PlaceHolder 1"/>
          <p:cNvSpPr>
            <a:spLocks noGrp="1"/>
          </p:cNvSpPr>
          <p:nvPr>
            <p:ph type="ftr" idx="70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03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404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405" name="TextovéPole 9"/>
          <p:cNvSpPr/>
          <p:nvPr/>
        </p:nvSpPr>
        <p:spPr>
          <a:xfrm>
            <a:off x="1204747" y="2942215"/>
            <a:ext cx="3651840" cy="61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Aft>
                <a:spcPts val="799"/>
              </a:spcAft>
              <a:tabLst>
                <a:tab pos="2228760" algn="l"/>
              </a:tabLst>
            </a:pPr>
            <a:r>
              <a:rPr lang="cs-CZ" sz="1600" b="1" strike="noStrike" spc="-1" dirty="0">
                <a:solidFill>
                  <a:schemeClr val="dk1"/>
                </a:solidFill>
                <a:latin typeface="Calibri"/>
                <a:ea typeface="Calibri"/>
              </a:rPr>
              <a:t>Maximální bodová hranice 70 bodů</a:t>
            </a:r>
            <a:br>
              <a:rPr sz="1600" dirty="0"/>
            </a:br>
            <a:r>
              <a:rPr lang="cs-CZ" sz="1600" b="1" strike="noStrike" spc="-1" dirty="0">
                <a:solidFill>
                  <a:srgbClr val="FF0000"/>
                </a:solidFill>
                <a:latin typeface="Calibri"/>
                <a:ea typeface="Calibri"/>
              </a:rPr>
              <a:t>Minimální bodová hranice 35 bodů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TextovéPole 27"/>
          <p:cNvSpPr/>
          <p:nvPr/>
        </p:nvSpPr>
        <p:spPr>
          <a:xfrm>
            <a:off x="1247760" y="2278080"/>
            <a:ext cx="3651840" cy="38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7000"/>
              </a:lnSpc>
              <a:spcAft>
                <a:spcPts val="799"/>
              </a:spcAft>
              <a:tabLst>
                <a:tab pos="2228760" algn="l"/>
              </a:tabLst>
            </a:pPr>
            <a:r>
              <a:rPr lang="cs-CZ" sz="1800" b="1" strike="noStrike" spc="-1" dirty="0">
                <a:solidFill>
                  <a:schemeClr val="accent1"/>
                </a:solidFill>
                <a:latin typeface="Calibri"/>
                <a:ea typeface="Calibri"/>
              </a:rPr>
              <a:t>Kritéria VĚCNÉHO HODNOCENÍ</a:t>
            </a:r>
            <a:endParaRPr lang="cs-CZ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FC7B81A8-2AC8-3E6B-BA68-5C5E59FA28EB}"/>
              </a:ext>
            </a:extLst>
          </p:cNvPr>
          <p:cNvSpPr txBox="1">
            <a:spLocks/>
          </p:cNvSpPr>
          <p:nvPr/>
        </p:nvSpPr>
        <p:spPr>
          <a:xfrm>
            <a:off x="-118302" y="1354500"/>
            <a:ext cx="6640643" cy="686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4. Výzva </a:t>
            </a:r>
          </a:p>
          <a:p>
            <a:pPr algn="ctr">
              <a:tabLst>
                <a:tab pos="0" algn="l"/>
              </a:tabLst>
            </a:pPr>
            <a:r>
              <a:rPr lang="cs-CZ" sz="3600" b="1" spc="-1" dirty="0">
                <a:solidFill>
                  <a:srgbClr val="00B0F0"/>
                </a:solidFill>
                <a:latin typeface="Calibri Light"/>
              </a:rPr>
              <a:t>– IROP – V.PROSTRANSTVÍ</a:t>
            </a:r>
            <a:endParaRPr lang="cs-CZ" sz="3600" spc="-1" dirty="0">
              <a:solidFill>
                <a:srgbClr val="00B0F0"/>
              </a:solidFill>
              <a:latin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D8C47C2-5613-E4D3-AE26-0890F4F9F72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8496" t="29956" r="18069" b="7873"/>
          <a:stretch/>
        </p:blipFill>
        <p:spPr>
          <a:xfrm>
            <a:off x="5838825" y="347399"/>
            <a:ext cx="5758466" cy="568900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413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414" name="PlaceHolder 1"/>
          <p:cNvSpPr>
            <a:spLocks noGrp="1"/>
          </p:cNvSpPr>
          <p:nvPr>
            <p:ph type="ftr" idx="71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>
                <a:solidFill>
                  <a:schemeClr val="accent2">
                    <a:lumMod val="50000"/>
                  </a:schemeClr>
                </a:solidFill>
                <a:uFillTx/>
                <a:latin typeface="Calibri"/>
                <a:hlinkClick r:id="rId4"/>
              </a:rPr>
              <a:t>maskpz.cz</a:t>
            </a:r>
            <a:r>
              <a: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</a:t>
            </a:r>
            <a:r>
              <a:rPr lang="cs-CZ" sz="1800" b="0" u="sng" strike="noStrike" spc="-1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/>
              </a:rPr>
              <a:t>info@maskpz.cz</a:t>
            </a:r>
            <a:r>
              <a:rPr lang="cs-CZ" sz="1800" b="0" strike="noStrike" spc="-1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15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416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417" name="TextovéPole 5"/>
          <p:cNvSpPr/>
          <p:nvPr/>
        </p:nvSpPr>
        <p:spPr>
          <a:xfrm>
            <a:off x="3985560" y="2406600"/>
            <a:ext cx="50544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3600" b="1" strike="noStrike" spc="-1">
                <a:solidFill>
                  <a:schemeClr val="accent1"/>
                </a:solidFill>
                <a:latin typeface="Calibri"/>
              </a:rPr>
              <a:t>DOTAZY A DISKUZE </a:t>
            </a:r>
            <a:endParaRPr lang="cs-CZ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419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420" name="PlaceHolder 1"/>
          <p:cNvSpPr>
            <a:spLocks noGrp="1"/>
          </p:cNvSpPr>
          <p:nvPr>
            <p:ph type="ftr" idx="72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21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422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423" name="TextovéPole 5"/>
          <p:cNvSpPr/>
          <p:nvPr/>
        </p:nvSpPr>
        <p:spPr>
          <a:xfrm>
            <a:off x="2748960" y="1569600"/>
            <a:ext cx="6503760" cy="943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36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rPr>
              <a:t>DĚKUJEME VÁM ZA POZORNOST</a:t>
            </a:r>
            <a:endParaRPr lang="cs-CZ" sz="36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2000" b="1" strike="noStrike" spc="-1">
                <a:solidFill>
                  <a:schemeClr val="accent1"/>
                </a:solidFill>
                <a:latin typeface="Calibri"/>
              </a:rPr>
              <a:t>                     Jitka Toušová a Mirka Novopacká  </a:t>
            </a: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24" name="Obrázek 9"/>
          <p:cNvPicPr/>
          <p:nvPr/>
        </p:nvPicPr>
        <p:blipFill>
          <a:blip r:embed="rId8"/>
          <a:srcRect t="28964" b="23267"/>
          <a:stretch/>
        </p:blipFill>
        <p:spPr>
          <a:xfrm>
            <a:off x="3415032" y="2689560"/>
            <a:ext cx="4695120" cy="2242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86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ftr" idx="37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</a:t>
            </a:r>
            <a:r>
              <a:rPr lang="cs-CZ" sz="1800" b="1" strike="noStrike" spc="-1" dirty="0">
                <a:latin typeface="Calibri"/>
              </a:rPr>
              <a:t>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8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86080" y="1776600"/>
            <a:ext cx="11605320" cy="38894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7222"/>
          </a:bodyPr>
          <a:lstStyle/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1" strike="noStrike" spc="-1" dirty="0">
                <a:solidFill>
                  <a:schemeClr val="dk1"/>
                </a:solidFill>
                <a:latin typeface="Calibri"/>
              </a:rPr>
              <a:t>PROJEKTOVÝ ZÁMĚR -      </a:t>
            </a:r>
            <a:r>
              <a:rPr lang="cs-CZ" sz="2400" b="1" strike="noStrike" spc="-1" dirty="0">
                <a:solidFill>
                  <a:schemeClr val="accent1"/>
                </a:solidFill>
                <a:latin typeface="Calibri"/>
              </a:rPr>
              <a:t>Formulář je přílohou Výzvy MAS 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Žadatel vyplní </a:t>
            </a:r>
            <a:br>
              <a:rPr sz="2000" dirty="0"/>
            </a:br>
            <a:r>
              <a:rPr lang="cs-CZ" sz="1500" b="1" strike="noStrike" spc="-1" dirty="0">
                <a:solidFill>
                  <a:schemeClr val="dk2"/>
                </a:solidFill>
                <a:latin typeface="Calibri"/>
              </a:rPr>
              <a:t>(důležité – jasný popis projektu/aktivit/cílů, aby bylo možné posoudit záměr jak s vazbou na SCLLD, tak na hodnotící kritéria)</a:t>
            </a:r>
            <a:endParaRPr lang="cs-CZ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Uvede seznam přikládaných příloh, které zasílá spolu s Formulářem 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Podepíše</a:t>
            </a:r>
            <a:r>
              <a:rPr lang="cs-CZ" sz="2400" b="1" strike="noStrike" spc="-1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cs-CZ" sz="1600" b="1" strike="noStrike" spc="-1" dirty="0">
                <a:solidFill>
                  <a:schemeClr val="dk2"/>
                </a:solidFill>
                <a:latin typeface="Calibri"/>
              </a:rPr>
              <a:t>(nepodepisuje-li statutár, nezapomeňte přiložit plnou moc)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548235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PODÁ DO DATOVÉ SCHRÁNKY MAS rozvoj Kladenska a Prahy-západ, z.s</a:t>
            </a:r>
            <a:r>
              <a:rPr lang="cs-CZ" sz="24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. </a:t>
            </a:r>
            <a:r>
              <a:rPr lang="cs-CZ" sz="1800" b="1" strike="noStrike" spc="-1" dirty="0">
                <a:solidFill>
                  <a:srgbClr val="FF0000"/>
                </a:solidFill>
                <a:latin typeface="Calibri"/>
              </a:rPr>
              <a:t>do termínu určeného ve Výzvě    </a:t>
            </a:r>
            <a:br>
              <a:rPr sz="1800" dirty="0"/>
            </a:br>
            <a:r>
              <a:rPr lang="cs-CZ" sz="1800" b="1" strike="noStrike" spc="-1" dirty="0">
                <a:solidFill>
                  <a:srgbClr val="FF0000"/>
                </a:solidFill>
                <a:latin typeface="Calibri"/>
              </a:rPr>
              <a:t>       </a:t>
            </a:r>
            <a:r>
              <a:rPr lang="cs-CZ" sz="1500" b="1" strike="noStrike" spc="-1" dirty="0">
                <a:solidFill>
                  <a:schemeClr val="accent1"/>
                </a:solidFill>
                <a:latin typeface="Calibri"/>
              </a:rPr>
              <a:t>(Potvrzením o doručení projektového záměru je automaticky generovaná doručenka datové schránky)</a:t>
            </a:r>
            <a:br>
              <a:rPr sz="1500" dirty="0"/>
            </a:br>
            <a:br>
              <a:rPr sz="1800" dirty="0"/>
            </a:b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Následuje </a:t>
            </a:r>
            <a:br>
              <a:rPr sz="2000" dirty="0"/>
            </a:b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- ADMINISTRATIVNÍ KONTROLA na MAS – v případě nedostatků – </a:t>
            </a:r>
            <a:r>
              <a:rPr lang="cs-CZ" sz="2000" b="1" u="sng" strike="noStrike" spc="-1" dirty="0">
                <a:solidFill>
                  <a:srgbClr val="FF0000"/>
                </a:solidFill>
                <a:uFillTx/>
                <a:latin typeface="Calibri"/>
              </a:rPr>
              <a:t>výzva k opravě (JEN 1x!!)</a:t>
            </a:r>
            <a:br>
              <a:rPr sz="2000" dirty="0"/>
            </a:br>
            <a:r>
              <a:rPr lang="cs-CZ" sz="2000" b="1" strike="noStrike" spc="-1" dirty="0">
                <a:solidFill>
                  <a:schemeClr val="accent2"/>
                </a:solidFill>
                <a:latin typeface="Calibri"/>
              </a:rPr>
              <a:t> 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1600" b="0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                                                         (viz Interní postupy – PR IROP21+)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91" name="TextovéPole 5"/>
          <p:cNvSpPr/>
          <p:nvPr/>
        </p:nvSpPr>
        <p:spPr>
          <a:xfrm>
            <a:off x="504000" y="1095840"/>
            <a:ext cx="1117944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2000" b="1" strike="noStrike" spc="-1">
                <a:solidFill>
                  <a:srgbClr val="002060"/>
                </a:solidFill>
                <a:latin typeface="Calibri"/>
              </a:rPr>
              <a:t>Proces administrace od podání projektového záměru na MAS do podání žádosti o podporu do MS2021+</a:t>
            </a: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93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94" name="PlaceHolder 1"/>
          <p:cNvSpPr>
            <a:spLocks noGrp="1"/>
          </p:cNvSpPr>
          <p:nvPr>
            <p:ph type="ftr" idx="38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95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601920" y="1749600"/>
            <a:ext cx="11687040" cy="4459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7222"/>
          </a:bodyPr>
          <a:lstStyle/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1" strike="noStrike" spc="-1" dirty="0">
                <a:solidFill>
                  <a:schemeClr val="dk1"/>
                </a:solidFill>
                <a:latin typeface="Calibri"/>
              </a:rPr>
              <a:t>PROJEKTOVÝ ZÁMĚR -      </a:t>
            </a: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Administrativní kontrola  - Kancelář MAS /</a:t>
            </a:r>
            <a:r>
              <a:rPr lang="cs-CZ" sz="1600" b="1" strike="noStrike" spc="-1" dirty="0">
                <a:solidFill>
                  <a:schemeClr val="accent1"/>
                </a:solidFill>
                <a:latin typeface="Calibri"/>
              </a:rPr>
              <a:t>dle kritérií </a:t>
            </a:r>
            <a:r>
              <a:rPr lang="cs-CZ" sz="1600" b="1" i="1" strike="noStrike" spc="-1" dirty="0">
                <a:solidFill>
                  <a:schemeClr val="accent1"/>
                </a:solidFill>
                <a:latin typeface="Calibri"/>
              </a:rPr>
              <a:t>(viz příloha výzvy)</a:t>
            </a:r>
            <a:br>
              <a:rPr sz="1600" dirty="0"/>
            </a:b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1500" b="1" strike="noStrike" spc="-1" dirty="0">
                <a:solidFill>
                  <a:srgbClr val="FF0000"/>
                </a:solidFill>
                <a:latin typeface="Calibri"/>
              </a:rPr>
              <a:t>Kritéria přijatelnosti = NENAPRAVITELNÁ			</a:t>
            </a:r>
            <a:r>
              <a:rPr lang="cs-CZ" sz="15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Kritéria formálních náležitostí = NAPRAVITELNÁ  </a:t>
            </a:r>
            <a:r>
              <a:rPr lang="cs-CZ" sz="1500" b="1" strike="noStrike" spc="-1" dirty="0">
                <a:solidFill>
                  <a:srgbClr val="FF0000"/>
                </a:solidFill>
                <a:latin typeface="Calibri"/>
              </a:rPr>
              <a:t>(možná oprava 1 x !)</a:t>
            </a:r>
            <a:br>
              <a:rPr sz="1500" dirty="0"/>
            </a:br>
            <a:r>
              <a:rPr lang="cs-CZ" sz="1500" b="0" strike="noStrike" spc="-1" dirty="0">
                <a:solidFill>
                  <a:schemeClr val="dk1"/>
                </a:solidFill>
                <a:latin typeface="Calibri"/>
              </a:rPr>
              <a:t>- podáno do datové schránky				kontroluje se, zda je projektový záměr řádně vyplněn, zda podepsala</a:t>
            </a:r>
            <a:br>
              <a:rPr sz="1500" dirty="0"/>
            </a:br>
            <a:r>
              <a:rPr lang="cs-CZ" sz="1500" b="0" strike="noStrike" spc="-1" dirty="0">
                <a:solidFill>
                  <a:schemeClr val="dk1"/>
                </a:solidFill>
                <a:latin typeface="Calibri"/>
              </a:rPr>
              <a:t>- podáno včas (do termínu stanoveného výzvou)		oprávněná/zmocněná osoba, jsou doloženy přílohy</a:t>
            </a:r>
            <a:br>
              <a:rPr sz="1500" dirty="0"/>
            </a:br>
            <a:r>
              <a:rPr lang="cs-CZ" sz="1500" b="0" strike="noStrike" spc="-1" dirty="0">
                <a:solidFill>
                  <a:schemeClr val="dk1"/>
                </a:solidFill>
                <a:latin typeface="Calibri"/>
              </a:rPr>
              <a:t>- žadatel je oprávněným žadatelem v dané výzvě</a:t>
            </a:r>
            <a:br>
              <a:rPr sz="1500" dirty="0"/>
            </a:br>
            <a:r>
              <a:rPr lang="cs-CZ" sz="1500" b="0" strike="noStrike" spc="-1" dirty="0">
                <a:solidFill>
                  <a:schemeClr val="dk1"/>
                </a:solidFill>
                <a:latin typeface="Calibri"/>
              </a:rPr>
              <a:t>- místo realizace je v území MAS</a:t>
            </a:r>
            <a:endParaRPr lang="cs-CZ" sz="15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Následuje </a:t>
            </a:r>
            <a:br>
              <a:rPr sz="2000" dirty="0"/>
            </a:b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- VĚCNÉ HODNOCENÍ PROJEKTOVÝCH ZÁMĚRŮ – (Výběrová komise) – </a:t>
            </a:r>
            <a:r>
              <a:rPr lang="cs-CZ" sz="1600" b="1" strike="noStrike" spc="-1" dirty="0">
                <a:solidFill>
                  <a:schemeClr val="accent1"/>
                </a:solidFill>
                <a:latin typeface="Calibri"/>
              </a:rPr>
              <a:t>dle bodových kritérií (viz příloha výzvy)</a:t>
            </a:r>
            <a:br>
              <a:rPr sz="1600" dirty="0"/>
            </a:br>
            <a:br>
              <a:rPr sz="2000" dirty="0"/>
            </a:b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- VÝBĚR PROJEKTOVÝCH ZÁMĚRŮ – (Rada spolku)</a:t>
            </a:r>
            <a:br>
              <a:rPr sz="2000" dirty="0"/>
            </a:br>
            <a:br>
              <a:rPr sz="2000" dirty="0"/>
            </a:br>
            <a:r>
              <a:rPr lang="cs-CZ" sz="20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- VYDÁNÍ </a:t>
            </a:r>
            <a:r>
              <a:rPr lang="cs-CZ" sz="2000" b="1" strike="noStrike" spc="-1" dirty="0">
                <a:solidFill>
                  <a:srgbClr val="002060"/>
                </a:solidFill>
                <a:latin typeface="Calibri"/>
              </a:rPr>
              <a:t>„VYJÁDŘENÍ MAS O SOULADU PROJEKTOVÉHO ZÁMĚRU SE SCHVÁLENOU STRATEGIÍ CLLD “   </a:t>
            </a:r>
            <a:r>
              <a:rPr lang="cs-CZ" sz="20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(přílohou </a:t>
            </a:r>
            <a:r>
              <a:rPr lang="cs-CZ" sz="2000" b="1" strike="noStrike" spc="-1" dirty="0">
                <a:solidFill>
                  <a:srgbClr val="002060"/>
                </a:solidFill>
                <a:latin typeface="Calibri"/>
              </a:rPr>
              <a:t>„Vyjádření MAS“ </a:t>
            </a:r>
            <a:r>
              <a:rPr lang="cs-CZ" sz="20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je daný projektový záměr)</a:t>
            </a:r>
            <a:r>
              <a:rPr lang="cs-CZ" sz="24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</a:t>
            </a:r>
            <a:r>
              <a:rPr lang="cs-CZ" sz="1800" b="1" strike="noStrike" spc="-1" dirty="0">
                <a:solidFill>
                  <a:schemeClr val="accent2"/>
                </a:solidFill>
                <a:latin typeface="Calibri"/>
              </a:rPr>
              <a:t>(přikládá se do MS2021+ jako jedna z povinných příloh) </a:t>
            </a:r>
            <a:endParaRPr lang="cs-CZ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1600" b="0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                                                (viz Interní postupy – PR IROP21+)</a:t>
            </a:r>
            <a:endParaRPr lang="cs-CZ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98" name="TextovéPole 5"/>
          <p:cNvSpPr/>
          <p:nvPr/>
        </p:nvSpPr>
        <p:spPr>
          <a:xfrm>
            <a:off x="601920" y="1137960"/>
            <a:ext cx="1117944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2000" b="1" strike="noStrike" spc="-1">
                <a:solidFill>
                  <a:srgbClr val="002060"/>
                </a:solidFill>
                <a:latin typeface="Calibri"/>
              </a:rPr>
              <a:t>Proces administrace od podání projektového záměru na MAS do podání žádosti o podporu do MS2021+</a:t>
            </a: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100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01" name="PlaceHolder 1"/>
          <p:cNvSpPr>
            <a:spLocks noGrp="1"/>
          </p:cNvSpPr>
          <p:nvPr>
            <p:ph type="ftr" idx="39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02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504000" y="1500480"/>
            <a:ext cx="11179440" cy="38894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84722" lnSpcReduction="20000"/>
          </a:bodyPr>
          <a:lstStyle/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1" strike="noStrike" spc="-1" dirty="0">
                <a:solidFill>
                  <a:schemeClr val="accent2"/>
                </a:solidFill>
                <a:latin typeface="Calibri"/>
              </a:rPr>
              <a:t>ZPRACOVÁNÍ PLNÉ ŽÁDOSTI DO MS2021+  DO SPECIFICKÉ VÝZVY ŘO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ED7D31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2"/>
                </a:solidFill>
                <a:latin typeface="Calibri"/>
              </a:rPr>
              <a:t>VČETNĚ VŠECH POVINNÝCH PŘÍLOH POŽADOVANÝCH DLE „NADŘAZENÉ“ VÝZVY !!! 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1800" b="0" i="1" strike="noStrike" spc="-1" dirty="0">
                <a:solidFill>
                  <a:schemeClr val="accent1"/>
                </a:solidFill>
                <a:latin typeface="Calibri"/>
              </a:rPr>
              <a:t>        </a:t>
            </a:r>
            <a:r>
              <a:rPr lang="cs-CZ" sz="1500" b="0" i="1" strike="noStrike" spc="-1" dirty="0">
                <a:solidFill>
                  <a:schemeClr val="accent1"/>
                </a:solidFill>
                <a:latin typeface="Calibri"/>
              </a:rPr>
              <a:t>(Doporučujeme žadatelům, aby si své žádosti o podporu, tedy dokumenty a přílohy zpracovávali průběžně, to znamená, co</a:t>
            </a:r>
            <a:br>
              <a:rPr sz="1500" dirty="0"/>
            </a:br>
            <a:r>
              <a:rPr lang="cs-CZ" sz="1500" b="0" i="1" strike="noStrike" spc="-1" dirty="0">
                <a:solidFill>
                  <a:schemeClr val="accent1"/>
                </a:solidFill>
                <a:latin typeface="Calibri"/>
              </a:rPr>
              <a:t>        lze připravit již s vazbou na podání projektového záměru na MAS si určitě nachystejte v předstihu)</a:t>
            </a:r>
            <a:endParaRPr lang="cs-CZ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ED7D31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2"/>
                </a:solidFill>
                <a:latin typeface="Calibri"/>
              </a:rPr>
              <a:t>Žadatel musí nasdílet jako jednoho ze signatářů statutárního zástupce MAS a jako čtenáře pověřeného /zmocněného pracovníka MAS.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Po zadání celé žádosti a vložení všech příloh žadatel </a:t>
            </a:r>
            <a:r>
              <a:rPr lang="cs-CZ" sz="20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žádost finalizuje </a:t>
            </a: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a </a:t>
            </a:r>
            <a:r>
              <a:rPr lang="cs-CZ" sz="2000" b="1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informuje e-mailem kancelář MAS</a:t>
            </a: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. </a:t>
            </a:r>
            <a:r>
              <a:rPr lang="cs-CZ" sz="2000" b="1" strike="noStrike" spc="-1" dirty="0">
                <a:solidFill>
                  <a:schemeClr val="accent2"/>
                </a:solidFill>
                <a:latin typeface="Calibri"/>
              </a:rPr>
              <a:t>Kancelář MAS posoudí, zda je žádost v souladu s projektovým záměrem podaným na MAS. </a:t>
            </a:r>
            <a:br>
              <a:rPr sz="2000" dirty="0"/>
            </a:b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V případě, že ano, informuje statutárního zástupce MAS a ten žádost elektronicky podepíše.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548235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Následně elektronicky podepíše žádost oprávněná osoba žadatele a žádost podá.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chemeClr val="accent1"/>
                </a:solidFill>
                <a:latin typeface="Calibri"/>
              </a:rPr>
              <a:t>Žádost musí žadatel podat před ukončením platnosti dokumentu „Vyjádření MAS“.</a:t>
            </a:r>
            <a:r>
              <a:rPr lang="cs-CZ" sz="2000" b="0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-"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FF0000"/>
                </a:solidFill>
                <a:latin typeface="Calibri"/>
              </a:rPr>
              <a:t>Po podání následuje kontrola na CRR.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FF0000"/>
                </a:solidFill>
                <a:latin typeface="Calibri"/>
              </a:rPr>
              <a:t>      </a:t>
            </a:r>
            <a:r>
              <a:rPr lang="cs-CZ" sz="1600" b="1" strike="noStrike" spc="-1" dirty="0">
                <a:solidFill>
                  <a:srgbClr val="FF0000"/>
                </a:solidFill>
                <a:latin typeface="Calibri"/>
              </a:rPr>
              <a:t>Kontrolní listy pro vyhlášené výzvy  </a:t>
            </a:r>
            <a:r>
              <a:rPr lang="cs-CZ" sz="1900" b="1" strike="noStrike" spc="-1" dirty="0">
                <a:solidFill>
                  <a:schemeClr val="accent2"/>
                </a:solidFill>
                <a:latin typeface="Calibri"/>
              </a:rPr>
              <a:t>https://www.crr.cz/irop/projekt-a-kontrola/kontrolni-listy/kontrolni-listy-pro-hodnoceni/</a:t>
            </a:r>
            <a:endParaRPr lang="cs-CZ" sz="19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1700" b="0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                                                   </a:t>
            </a:r>
            <a:r>
              <a:rPr lang="cs-CZ" sz="1900" b="0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(viz Interní postupy – PR IROP21+)</a:t>
            </a:r>
            <a:endParaRPr lang="cs-CZ" sz="19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105" name="TextovéPole 5"/>
          <p:cNvSpPr/>
          <p:nvPr/>
        </p:nvSpPr>
        <p:spPr>
          <a:xfrm>
            <a:off x="504000" y="1095840"/>
            <a:ext cx="1117944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2000" b="1" strike="noStrike" spc="-1">
                <a:solidFill>
                  <a:srgbClr val="002060"/>
                </a:solidFill>
                <a:latin typeface="Calibri"/>
              </a:rPr>
              <a:t>Proces administrace od podání projektového záměru na MAS do podání žádosti o podporu do MS2021+</a:t>
            </a: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79680" y="930600"/>
            <a:ext cx="9939960" cy="696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4000" b="1" strike="noStrike" spc="-1">
                <a:solidFill>
                  <a:schemeClr val="accent1"/>
                </a:solidFill>
                <a:latin typeface="Calibri Light"/>
              </a:rPr>
              <a:t>Obecné informace k výzvám IROP21+</a:t>
            </a:r>
            <a:endParaRPr lang="cs-CZ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8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09" name="PlaceHolder 2"/>
          <p:cNvSpPr>
            <a:spLocks noGrp="1"/>
          </p:cNvSpPr>
          <p:nvPr>
            <p:ph type="ftr" idx="40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10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111" name="PlaceHolder 3"/>
          <p:cNvSpPr>
            <a:spLocks noGrp="1"/>
          </p:cNvSpPr>
          <p:nvPr>
            <p:ph type="subTitle"/>
          </p:nvPr>
        </p:nvSpPr>
        <p:spPr>
          <a:xfrm>
            <a:off x="504000" y="1620000"/>
            <a:ext cx="11378880" cy="4007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66944" lnSpcReduction="20000"/>
          </a:bodyPr>
          <a:lstStyle/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3400" b="1" strike="noStrike" spc="-1" dirty="0">
                <a:solidFill>
                  <a:schemeClr val="dk1"/>
                </a:solidFill>
                <a:latin typeface="Calibri"/>
              </a:rPr>
              <a:t>Závazné dokumenty   -     </a:t>
            </a:r>
            <a:r>
              <a:rPr lang="cs-CZ" sz="2400" b="1" strike="noStrike" spc="-1" dirty="0">
                <a:solidFill>
                  <a:schemeClr val="dk1"/>
                </a:solidFill>
                <a:latin typeface="Calibri"/>
              </a:rPr>
              <a:t>Žadatel se musí řídit Obecnými a Specifickými pravidly pro žadatele a příjemce ŘO IROP</a:t>
            </a:r>
            <a:br>
              <a:rPr sz="2400" dirty="0"/>
            </a:br>
            <a:br>
              <a:rPr sz="2400" dirty="0"/>
            </a:br>
            <a:r>
              <a:rPr lang="cs-CZ" sz="2900" b="1" strike="noStrike" spc="-1" dirty="0">
                <a:solidFill>
                  <a:schemeClr val="accent2"/>
                </a:solidFill>
                <a:latin typeface="Calibri"/>
              </a:rPr>
              <a:t>OBECNÁ PRAVIDLA </a:t>
            </a:r>
            <a:r>
              <a:rPr lang="cs-CZ" sz="3200" b="1" strike="noStrike" spc="-1" dirty="0">
                <a:solidFill>
                  <a:schemeClr val="dk1"/>
                </a:solidFill>
                <a:latin typeface="Calibri"/>
              </a:rPr>
              <a:t>– </a:t>
            </a:r>
            <a:r>
              <a:rPr lang="cs-CZ" sz="2400" b="1" strike="noStrike" spc="-1" dirty="0">
                <a:solidFill>
                  <a:schemeClr val="dk1"/>
                </a:solidFill>
                <a:latin typeface="Calibri"/>
              </a:rPr>
              <a:t> Závazná pro všechny  specifické cíle a výzvy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br>
              <a:rPr sz="2900" dirty="0"/>
            </a:br>
            <a:r>
              <a:rPr lang="cs-CZ" sz="2900" b="1" strike="noStrike" spc="-1" dirty="0">
                <a:solidFill>
                  <a:schemeClr val="accent2"/>
                </a:solidFill>
                <a:latin typeface="Calibri"/>
              </a:rPr>
              <a:t>SPECIFICKÁ PRAVIDLA </a:t>
            </a:r>
            <a:r>
              <a:rPr lang="cs-CZ" sz="2400" b="1" strike="noStrike" spc="-1" dirty="0">
                <a:solidFill>
                  <a:schemeClr val="dk1"/>
                </a:solidFill>
                <a:latin typeface="Calibri"/>
              </a:rPr>
              <a:t>– Pro každou výzvu specifický dokument -  zásadní podklad pro zpracování žádosti !!!!</a:t>
            </a:r>
            <a:br>
              <a:rPr sz="2400" dirty="0"/>
            </a:br>
            <a:r>
              <a:rPr lang="cs-CZ" sz="2100" b="0" i="1" strike="noStrike" spc="-1" dirty="0">
                <a:solidFill>
                  <a:schemeClr val="dk1"/>
                </a:solidFill>
                <a:latin typeface="Calibri"/>
              </a:rPr>
              <a:t>Obsahuje informace o oprávněných žadatelích, podporovaných aktivitách, způsobilých/nezpůsobilých výdajích, požadovaných přílohách atd.</a:t>
            </a:r>
            <a:endParaRPr lang="cs-CZ" sz="21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3000" b="0" strike="noStrike" spc="-1" dirty="0">
                <a:solidFill>
                  <a:schemeClr val="dk1"/>
                </a:solidFill>
                <a:latin typeface="Calibri"/>
              </a:rPr>
              <a:t>Vazba na Výzvu ŘO IROP č. </a:t>
            </a:r>
            <a:r>
              <a:rPr lang="cs-CZ" sz="3000" b="1" strike="noStrike" spc="-1" dirty="0">
                <a:solidFill>
                  <a:schemeClr val="accent6">
                    <a:lumMod val="75000"/>
                  </a:schemeClr>
                </a:solidFill>
                <a:latin typeface="CIDFont+F2"/>
              </a:rPr>
              <a:t>61 „</a:t>
            </a:r>
            <a:r>
              <a:rPr lang="cs-CZ" sz="3000" b="1" spc="-1" dirty="0">
                <a:solidFill>
                  <a:schemeClr val="accent6">
                    <a:lumMod val="75000"/>
                  </a:schemeClr>
                </a:solidFill>
                <a:latin typeface="CIDFont+F2"/>
              </a:rPr>
              <a:t>HASIČI</a:t>
            </a:r>
            <a:r>
              <a:rPr lang="cs-CZ" sz="3000" b="1" strike="noStrike" spc="-1" dirty="0">
                <a:solidFill>
                  <a:schemeClr val="accent6">
                    <a:lumMod val="75000"/>
                  </a:schemeClr>
                </a:solidFill>
                <a:latin typeface="CIDFont+F2"/>
              </a:rPr>
              <a:t> – SC 5.1. (CLLD)“</a:t>
            </a:r>
            <a:endParaRPr lang="cs-CZ" sz="3000" b="1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3000" b="0" strike="noStrike" spc="-1" dirty="0">
                <a:solidFill>
                  <a:schemeClr val="dk1"/>
                </a:solidFill>
                <a:latin typeface="Calibri"/>
              </a:rPr>
              <a:t>Vazba na Výzvu ŘO IROP č. </a:t>
            </a:r>
            <a:r>
              <a:rPr lang="cs-CZ" sz="3000" b="1" strike="noStrike" spc="-1" dirty="0">
                <a:solidFill>
                  <a:srgbClr val="00B0F0"/>
                </a:solidFill>
                <a:latin typeface="Calibri"/>
              </a:rPr>
              <a:t>73</a:t>
            </a:r>
            <a:r>
              <a:rPr lang="cs-CZ" sz="3000" b="1" strike="noStrike" spc="-1" dirty="0">
                <a:solidFill>
                  <a:srgbClr val="00B0F0"/>
                </a:solidFill>
                <a:latin typeface="CIDFont+F2"/>
              </a:rPr>
              <a:t> „VEŘEJNÁ PROSTRANSTVÍ – SC 5.1. (CLLD)“</a:t>
            </a:r>
            <a:br>
              <a:rPr sz="3000" dirty="0"/>
            </a:br>
            <a:endParaRPr lang="cs-CZ" sz="3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843C0B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cs-CZ" sz="24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Do vydání právního aktu </a:t>
            </a:r>
            <a:r>
              <a:rPr lang="cs-CZ" sz="2200" b="0" strike="noStrike" spc="-1" dirty="0">
                <a:solidFill>
                  <a:schemeClr val="dk2"/>
                </a:solidFill>
                <a:latin typeface="Calibri"/>
              </a:rPr>
              <a:t>se žadatel řídí verzí Obecných a Specifických pravidel platných v den vyhlášení výzvy integrovaného nástroje CLLD</a:t>
            </a:r>
            <a:endParaRPr lang="cs-CZ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1001"/>
              </a:spcBef>
              <a:buClr>
                <a:srgbClr val="843C0B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cs-CZ" sz="24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V době realizace, tj. od vydání právního aktu</a:t>
            </a:r>
            <a:r>
              <a:rPr lang="cs-CZ" sz="2400" b="0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, </a:t>
            </a:r>
            <a:r>
              <a:rPr lang="cs-CZ" sz="2400" b="0" strike="noStrike" spc="-1" dirty="0">
                <a:solidFill>
                  <a:schemeClr val="dk2"/>
                </a:solidFill>
                <a:latin typeface="Calibri"/>
              </a:rPr>
              <a:t>se příjemce řídí vždy aktuálně platnou verzí  Obecných i Specifických pravidel. 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800" b="1" strike="noStrike" spc="-1" dirty="0">
                <a:solidFill>
                  <a:schemeClr val="accent6">
                    <a:lumMod val="50000"/>
                  </a:schemeClr>
                </a:solidFill>
                <a:latin typeface="Calibri"/>
              </a:rPr>
              <a:t>Interní postupy – PR IROP21+  MAS KPZ </a:t>
            </a:r>
            <a:br>
              <a:rPr sz="2400" dirty="0"/>
            </a:br>
            <a:r>
              <a:rPr lang="cs-CZ" sz="2100" b="0" i="1" strike="noStrike" spc="-1" dirty="0">
                <a:solidFill>
                  <a:schemeClr val="dk1"/>
                </a:solidFill>
                <a:latin typeface="Calibri"/>
              </a:rPr>
              <a:t>postupy pro vyhlašování výzev,  podávání projektových záměrů, hodnocení a výběr projektových záměrů na MAS, podání do MS2021+, etický kodex atd.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2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1920" y="1001160"/>
            <a:ext cx="9657720" cy="696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4000" b="1" strike="noStrike" spc="-1">
                <a:solidFill>
                  <a:schemeClr val="accent1"/>
                </a:solidFill>
                <a:latin typeface="Calibri Light"/>
              </a:rPr>
              <a:t>Obecné informace k výzvám IROP21+</a:t>
            </a:r>
            <a:endParaRPr lang="cs-CZ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16" name="PlaceHolder 2"/>
          <p:cNvSpPr>
            <a:spLocks noGrp="1"/>
          </p:cNvSpPr>
          <p:nvPr>
            <p:ph type="ftr" idx="41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17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sp>
        <p:nvSpPr>
          <p:cNvPr id="118" name="PlaceHolder 3"/>
          <p:cNvSpPr>
            <a:spLocks noGrp="1"/>
          </p:cNvSpPr>
          <p:nvPr>
            <p:ph type="subTitle"/>
          </p:nvPr>
        </p:nvSpPr>
        <p:spPr>
          <a:xfrm>
            <a:off x="818640" y="1737360"/>
            <a:ext cx="10964520" cy="3519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1388" lnSpcReduction="10000"/>
          </a:bodyPr>
          <a:lstStyle/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Výzva MAS je kolová = věcné hodnocení na MAS 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chemeClr val="dk1"/>
                </a:solidFill>
                <a:latin typeface="Calibri"/>
              </a:rPr>
              <a:t>Místo realizace projektů  =  v území MAS KPZ 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Financování ex post -  Dotace 95 %  (PR </a:t>
            </a:r>
            <a:r>
              <a:rPr lang="cs-CZ" sz="2400" b="0" strike="noStrike" spc="-1">
                <a:solidFill>
                  <a:schemeClr val="accent1"/>
                </a:solidFill>
                <a:latin typeface="Calibri"/>
              </a:rPr>
              <a:t>80 % EU </a:t>
            </a: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/ </a:t>
            </a:r>
            <a:r>
              <a:rPr lang="cs-CZ" sz="2400" b="0" strike="noStrike" spc="-1">
                <a:solidFill>
                  <a:schemeClr val="accent2"/>
                </a:solidFill>
                <a:latin typeface="Calibri"/>
              </a:rPr>
              <a:t>15 % SR</a:t>
            </a: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Udržitelnost projektu – 5 let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               „Bezbariérovost“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Zásady  „Udržitelný rozvoj“  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              „ Významně nepoškozovat v oblasti životního prostředí”</a:t>
            </a:r>
            <a:br>
              <a:rPr sz="2400"/>
            </a:b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                </a:t>
            </a:r>
            <a:r>
              <a:rPr lang="cs-CZ" sz="1400" b="0" i="1" strike="noStrike" spc="-1">
                <a:solidFill>
                  <a:schemeClr val="dk1"/>
                </a:solidFill>
                <a:latin typeface="Calibri"/>
              </a:rPr>
              <a:t>(např. 70% odpadu ze stavby musí být recyklováno, úsporné vodovodní baterie, nesmí být postaveno na orné půdě...)</a:t>
            </a:r>
            <a:endParaRPr lang="cs-CZ" sz="1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>
                <a:solidFill>
                  <a:schemeClr val="dk1"/>
                </a:solidFill>
                <a:latin typeface="Calibri"/>
              </a:rPr>
              <a:t>Nový způsob registrace v MS2021+  </a:t>
            </a:r>
            <a:r>
              <a:rPr lang="cs-CZ" sz="1800" b="0" strike="noStrike" spc="-1">
                <a:solidFill>
                  <a:schemeClr val="dk1"/>
                </a:solidFill>
                <a:latin typeface="Calibri"/>
              </a:rPr>
              <a:t>(identita občana/bankovní identita)</a:t>
            </a: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9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Obrázek 3"/>
          <p:cNvPicPr/>
          <p:nvPr/>
        </p:nvPicPr>
        <p:blipFill>
          <a:blip r:embed="rId2"/>
          <a:stretch/>
        </p:blipFill>
        <p:spPr>
          <a:xfrm>
            <a:off x="818640" y="347400"/>
            <a:ext cx="4766760" cy="578520"/>
          </a:xfrm>
          <a:prstGeom prst="rect">
            <a:avLst/>
          </a:prstGeom>
          <a:ln w="0">
            <a:noFill/>
          </a:ln>
        </p:spPr>
      </p:pic>
      <p:pic>
        <p:nvPicPr>
          <p:cNvPr id="121" name="Obrázek 4"/>
          <p:cNvPicPr/>
          <p:nvPr/>
        </p:nvPicPr>
        <p:blipFill>
          <a:blip r:embed="rId3"/>
          <a:srcRect t="16983" r="2131" b="15392"/>
          <a:stretch/>
        </p:blipFill>
        <p:spPr>
          <a:xfrm>
            <a:off x="504000" y="5627520"/>
            <a:ext cx="1289880" cy="886320"/>
          </a:xfrm>
          <a:prstGeom prst="rect">
            <a:avLst/>
          </a:prstGeom>
          <a:ln w="0">
            <a:noFill/>
          </a:ln>
        </p:spPr>
      </p:pic>
      <p:sp>
        <p:nvSpPr>
          <p:cNvPr id="122" name="PlaceHolder 1"/>
          <p:cNvSpPr>
            <a:spLocks noGrp="1"/>
          </p:cNvSpPr>
          <p:nvPr>
            <p:ph type="ftr" idx="42"/>
          </p:nvPr>
        </p:nvSpPr>
        <p:spPr>
          <a:xfrm>
            <a:off x="404280" y="5666760"/>
            <a:ext cx="11378880" cy="109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cs-CZ" sz="1800" b="1" strike="noStrike" spc="-1">
                <a:solidFill>
                  <a:schemeClr val="accent2">
                    <a:lumMod val="50000"/>
                  </a:schemeClr>
                </a:solidFill>
                <a:latin typeface="Calibri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1" strike="noStrike" spc="-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                            www.</a:t>
            </a:r>
            <a:r>
              <a:rPr lang="cs-CZ" sz="1800" b="1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maskpz.cz</a:t>
            </a:r>
            <a:r>
              <a:rPr lang="cs-CZ" sz="1800" b="1" strike="noStrike" spc="-1" dirty="0">
                <a:latin typeface="Calibri"/>
              </a:rPr>
              <a:t>                </a:t>
            </a:r>
            <a:r>
              <a:rPr lang="cs-CZ" sz="1800" b="0" u="sng" strike="noStrike" spc="-1" dirty="0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sz="1800" b="0" strike="noStrike" spc="-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                          </a:t>
            </a:r>
            <a:r>
              <a:rPr lang="cs-CZ" sz="1800" b="0" strike="noStrike" spc="-1" dirty="0">
                <a:solidFill>
                  <a:srgbClr val="00B050"/>
                </a:solidFill>
                <a:latin typeface="Calibri"/>
              </a:rPr>
              <a:t>tel. 603 246 655  </a:t>
            </a:r>
            <a:r>
              <a:rPr lang="cs-CZ" sz="1800" b="0" strike="noStrike" spc="-1" dirty="0">
                <a:solidFill>
                  <a:srgbClr val="00B0F0"/>
                </a:solidFill>
                <a:latin typeface="Calibri"/>
              </a:rPr>
              <a:t>nebo  603 838 789 </a:t>
            </a:r>
            <a:endParaRPr lang="cs-CZ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23" name="Obrázek 7"/>
          <p:cNvPicPr/>
          <p:nvPr/>
        </p:nvPicPr>
        <p:blipFill>
          <a:blip r:embed="rId6"/>
          <a:stretch/>
        </p:blipFill>
        <p:spPr>
          <a:xfrm>
            <a:off x="504000" y="6438600"/>
            <a:ext cx="11179440" cy="321480"/>
          </a:xfrm>
          <a:prstGeom prst="rect">
            <a:avLst/>
          </a:prstGeom>
          <a:ln w="0">
            <a:noFill/>
          </a:ln>
        </p:spPr>
      </p:pic>
      <p:pic>
        <p:nvPicPr>
          <p:cNvPr id="124" name="Obrázek 2"/>
          <p:cNvPicPr/>
          <p:nvPr/>
        </p:nvPicPr>
        <p:blipFill>
          <a:blip r:embed="rId7"/>
          <a:stretch/>
        </p:blipFill>
        <p:spPr>
          <a:xfrm>
            <a:off x="601920" y="6447240"/>
            <a:ext cx="1291680" cy="304200"/>
          </a:xfrm>
          <a:prstGeom prst="rect">
            <a:avLst/>
          </a:prstGeom>
          <a:ln w="0">
            <a:noFill/>
          </a:ln>
        </p:spPr>
      </p:pic>
      <p:sp>
        <p:nvSpPr>
          <p:cNvPr id="125" name="PlaceHolder 2"/>
          <p:cNvSpPr>
            <a:spLocks noGrp="1"/>
          </p:cNvSpPr>
          <p:nvPr>
            <p:ph type="title"/>
          </p:nvPr>
        </p:nvSpPr>
        <p:spPr>
          <a:xfrm>
            <a:off x="1830600" y="878760"/>
            <a:ext cx="8725320" cy="695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cs-CZ" sz="4000" b="1" strike="noStrike" spc="-1">
                <a:solidFill>
                  <a:schemeClr val="accent1"/>
                </a:solidFill>
                <a:latin typeface="Calibri Light"/>
              </a:rPr>
              <a:t>Obecné informace k výzvám IROP21+</a:t>
            </a:r>
            <a:endParaRPr lang="cs-CZ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ovéPole 11"/>
          <p:cNvSpPr/>
          <p:nvPr/>
        </p:nvSpPr>
        <p:spPr>
          <a:xfrm>
            <a:off x="427680" y="3061440"/>
            <a:ext cx="5666040" cy="19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800" b="1" strike="noStrike" spc="-1" dirty="0">
                <a:solidFill>
                  <a:schemeClr val="accent1"/>
                </a:solidFill>
                <a:latin typeface="Calibri"/>
              </a:rPr>
              <a:t>                         </a:t>
            </a:r>
            <a:r>
              <a:rPr lang="cs-CZ" sz="2400" b="1" strike="noStrike" spc="-1" dirty="0">
                <a:solidFill>
                  <a:schemeClr val="accent1"/>
                </a:solidFill>
                <a:latin typeface="Calibri"/>
              </a:rPr>
              <a:t>PŘÍMÉ VÝDAJE</a:t>
            </a:r>
            <a:br>
              <a:rPr sz="1800" dirty="0"/>
            </a:br>
            <a:r>
              <a:rPr lang="cs-CZ" sz="1800" b="1" u="sng" strike="noStrike" spc="-1" dirty="0">
                <a:solidFill>
                  <a:schemeClr val="accent1"/>
                </a:solidFill>
                <a:uFillTx/>
                <a:latin typeface="Calibri"/>
              </a:rPr>
              <a:t>Musí být doloženy daňovými a účetními doklady</a:t>
            </a:r>
            <a:br>
              <a:rPr sz="1800" dirty="0"/>
            </a:br>
            <a:r>
              <a:rPr lang="cs-CZ" sz="1800" b="1" strike="noStrike" spc="-1" dirty="0">
                <a:solidFill>
                  <a:schemeClr val="accent1"/>
                </a:solidFill>
                <a:latin typeface="Calibri"/>
              </a:rPr>
              <a:t>A) na hlavní aktivitu projektu</a:t>
            </a:r>
            <a:br>
              <a:rPr sz="1800" dirty="0"/>
            </a:br>
            <a:r>
              <a:rPr lang="cs-CZ" sz="1800" b="1" strike="noStrike" spc="-1" dirty="0">
                <a:solidFill>
                  <a:schemeClr val="accent1"/>
                </a:solidFill>
                <a:latin typeface="Calibri"/>
              </a:rPr>
              <a:t>B) na doprovodnou aktivitu projektu </a:t>
            </a:r>
            <a:r>
              <a:rPr lang="cs-CZ" sz="1100" b="1" strike="noStrike" spc="-1" dirty="0">
                <a:solidFill>
                  <a:srgbClr val="FF0000"/>
                </a:solidFill>
                <a:latin typeface="Calibri"/>
              </a:rPr>
              <a:t>(do stanoveného limitu)</a:t>
            </a:r>
            <a:endParaRPr lang="cs-CZ" sz="11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400" b="1" strike="noStrike" spc="-1" dirty="0">
                <a:solidFill>
                  <a:schemeClr val="accent2"/>
                </a:solidFill>
                <a:latin typeface="Calibri"/>
              </a:rPr>
              <a:t>Přímé výdaje, byť z věcného hlediska způsobilé, které nejsou řádně doložené, jsou vždy považovány za výdaje nezpůsobilé!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Obdélník 1"/>
          <p:cNvSpPr/>
          <p:nvPr/>
        </p:nvSpPr>
        <p:spPr>
          <a:xfrm>
            <a:off x="950040" y="1645920"/>
            <a:ext cx="8625240" cy="813240"/>
          </a:xfrm>
          <a:prstGeom prst="rect">
            <a:avLst/>
          </a:prstGeom>
          <a:solidFill>
            <a:srgbClr val="4472C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cs-CZ" sz="2400" b="1" strike="noStrike" spc="-1">
                <a:solidFill>
                  <a:schemeClr val="lt2"/>
                </a:solidFill>
                <a:latin typeface="Calibri"/>
              </a:rPr>
              <a:t>Celkové způsobilé výdaje </a:t>
            </a:r>
            <a:br>
              <a:rPr sz="2400"/>
            </a:br>
            <a:r>
              <a:rPr lang="cs-CZ" sz="2400" b="1" strike="noStrike" spc="-1">
                <a:solidFill>
                  <a:schemeClr val="lt2"/>
                </a:solidFill>
                <a:latin typeface="Calibri"/>
              </a:rPr>
              <a:t>(CZV)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Šipka: dolů 8"/>
          <p:cNvSpPr/>
          <p:nvPr/>
        </p:nvSpPr>
        <p:spPr>
          <a:xfrm>
            <a:off x="2519280" y="2547360"/>
            <a:ext cx="369360" cy="513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9" name="TextovéPole 10"/>
          <p:cNvSpPr/>
          <p:nvPr/>
        </p:nvSpPr>
        <p:spPr>
          <a:xfrm>
            <a:off x="5974200" y="2815200"/>
            <a:ext cx="5238720" cy="216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1" strike="noStrike" spc="-1">
                <a:solidFill>
                  <a:schemeClr val="accent1"/>
                </a:solidFill>
                <a:latin typeface="Calibri"/>
              </a:rPr>
              <a:t>                   </a:t>
            </a:r>
            <a:r>
              <a:rPr lang="cs-CZ" sz="2400" b="1" strike="noStrike" spc="-1">
                <a:solidFill>
                  <a:schemeClr val="accent1"/>
                </a:solidFill>
                <a:latin typeface="Calibri"/>
              </a:rPr>
              <a:t>NEPŘÍMÉ NÁKLADY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800" b="1" strike="noStrike" spc="-1">
                <a:solidFill>
                  <a:schemeClr val="accent1"/>
                </a:solidFill>
                <a:latin typeface="Calibri"/>
              </a:rPr>
              <a:t>                               </a:t>
            </a:r>
            <a:r>
              <a:rPr lang="cs-CZ" sz="1800" b="1" u="sng" strike="noStrike" spc="-1">
                <a:solidFill>
                  <a:schemeClr val="accent1"/>
                </a:solidFill>
                <a:uFillTx/>
                <a:latin typeface="Calibri"/>
              </a:rPr>
              <a:t>Nedokládají se</a:t>
            </a:r>
            <a:br>
              <a:rPr sz="1800"/>
            </a:br>
            <a:r>
              <a:rPr lang="cs-CZ" sz="1600" b="1" strike="noStrike" spc="-1">
                <a:solidFill>
                  <a:schemeClr val="accent1"/>
                </a:solidFill>
                <a:latin typeface="Calibri"/>
              </a:rPr>
              <a:t>jejich výše je stanovena paušální sazbou do 7 % CZV  (např. studie proveditelnosti, PD, administrace projektu, režijní/provozní náklady, publicita a další) </a:t>
            </a: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400" b="1" strike="noStrike" spc="-1">
                <a:solidFill>
                  <a:schemeClr val="accent2"/>
                </a:solidFill>
                <a:latin typeface="Calibri"/>
              </a:rPr>
              <a:t>Náklady, na jejichž financování je použita paušální sazba, </a:t>
            </a:r>
            <a:r>
              <a:rPr lang="cs-CZ" sz="1400" b="1" u="sng" strike="noStrike" spc="-1">
                <a:solidFill>
                  <a:schemeClr val="accent2"/>
                </a:solidFill>
                <a:uFillTx/>
                <a:latin typeface="Calibri"/>
              </a:rPr>
              <a:t>nelze</a:t>
            </a:r>
            <a:r>
              <a:rPr lang="cs-CZ" sz="1400" b="1" strike="noStrike" spc="-1">
                <a:solidFill>
                  <a:schemeClr val="accent2"/>
                </a:solidFill>
                <a:latin typeface="Calibri"/>
              </a:rPr>
              <a:t> zahrnout mezi přímé výdaje projektu.</a:t>
            </a:r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ovéPole 13"/>
          <p:cNvSpPr/>
          <p:nvPr/>
        </p:nvSpPr>
        <p:spPr>
          <a:xfrm>
            <a:off x="3260700" y="5206680"/>
            <a:ext cx="6258193" cy="4909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Daň z přidané hodnoty </a:t>
            </a:r>
            <a:endParaRPr lang="cs-CZ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cs-CZ" sz="1200" b="0" strike="noStrike" spc="-1" dirty="0">
                <a:solidFill>
                  <a:srgbClr val="000000"/>
                </a:solidFill>
                <a:latin typeface="Calibri"/>
              </a:rPr>
              <a:t>Podmínky týkající se způsobilosti DPH v projektu jsou uvedeny v kapitole 8 Obecných pravidel</a:t>
            </a:r>
            <a:r>
              <a:rPr lang="cs-CZ" sz="11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endParaRPr lang="cs-CZ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Šipka: dolů 14"/>
          <p:cNvSpPr/>
          <p:nvPr/>
        </p:nvSpPr>
        <p:spPr>
          <a:xfrm>
            <a:off x="8001000" y="2558160"/>
            <a:ext cx="369360" cy="513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2" name="Obdélník 15"/>
          <p:cNvSpPr/>
          <p:nvPr/>
        </p:nvSpPr>
        <p:spPr>
          <a:xfrm>
            <a:off x="9820440" y="1654560"/>
            <a:ext cx="1793880" cy="813240"/>
          </a:xfrm>
          <a:prstGeom prst="rect">
            <a:avLst/>
          </a:prstGeom>
          <a:solidFill>
            <a:srgbClr val="FF0000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6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cs-CZ" sz="2400" b="1" strike="noStrike" spc="-1">
                <a:solidFill>
                  <a:schemeClr val="lt2"/>
                </a:solidFill>
                <a:latin typeface="Calibri"/>
              </a:rPr>
              <a:t>Nezpůsobilé výdaje </a:t>
            </a:r>
            <a:br>
              <a:rPr sz="2400"/>
            </a:b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ovéPole 9"/>
          <p:cNvSpPr/>
          <p:nvPr/>
        </p:nvSpPr>
        <p:spPr>
          <a:xfrm>
            <a:off x="9820440" y="2639520"/>
            <a:ext cx="22816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cs-CZ" sz="1100" b="0" strike="noStrike" spc="-1">
                <a:solidFill>
                  <a:srgbClr val="FF0000"/>
                </a:solidFill>
                <a:latin typeface="Calibri"/>
              </a:rPr>
              <a:t>úroky z dlužných částek,</a:t>
            </a:r>
            <a:br>
              <a:rPr sz="1100"/>
            </a:br>
            <a:r>
              <a:rPr lang="cs-CZ" sz="1100" b="0" strike="noStrike" spc="-1">
                <a:solidFill>
                  <a:srgbClr val="FF0000"/>
                </a:solidFill>
                <a:latin typeface="Calibri"/>
              </a:rPr>
              <a:t>nákup nezastavěných a zastavěných pozemků za částku přesahující stanovené limity</a:t>
            </a:r>
            <a:endParaRPr lang="cs-CZ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Šipka: dolů 12"/>
          <p:cNvSpPr/>
          <p:nvPr/>
        </p:nvSpPr>
        <p:spPr>
          <a:xfrm>
            <a:off x="11378160" y="2410920"/>
            <a:ext cx="223920" cy="3679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cs-CZ" sz="1800" b="0" strike="noStrike" spc="-1">
              <a:solidFill>
                <a:schemeClr val="lt1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4304</Words>
  <Application>Microsoft Office PowerPoint</Application>
  <PresentationFormat>Širokoúhlá obrazovka</PresentationFormat>
  <Paragraphs>348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11</vt:i4>
      </vt:variant>
      <vt:variant>
        <vt:lpstr>Nadpisy snímků</vt:lpstr>
      </vt:variant>
      <vt:variant>
        <vt:i4>32</vt:i4>
      </vt:variant>
    </vt:vector>
  </HeadingPairs>
  <TitlesOfParts>
    <vt:vector size="52" baseType="lpstr">
      <vt:lpstr>MS Mincho</vt:lpstr>
      <vt:lpstr>Arial</vt:lpstr>
      <vt:lpstr>Calibri</vt:lpstr>
      <vt:lpstr>Calibri Light</vt:lpstr>
      <vt:lpstr>CIDFont+F2</vt:lpstr>
      <vt:lpstr>MinionPro-Regular</vt:lpstr>
      <vt:lpstr>Symbol</vt:lpstr>
      <vt:lpstr>Times New Roman</vt:lpstr>
      <vt:lpstr>Wingdings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Seminář pro žadatele</vt:lpstr>
      <vt:lpstr>Obsah semináře</vt:lpstr>
      <vt:lpstr>Prezentace aplikace PowerPoint</vt:lpstr>
      <vt:lpstr>Prezentace aplikace PowerPoint</vt:lpstr>
      <vt:lpstr>Prezentace aplikace PowerPoint</vt:lpstr>
      <vt:lpstr>Prezentace aplikace PowerPoint</vt:lpstr>
      <vt:lpstr>Obecné informace k výzvám IROP21+</vt:lpstr>
      <vt:lpstr>Obecné informace k výzvám IROP21+</vt:lpstr>
      <vt:lpstr>Obecné informace k výzvám IROP21+</vt:lpstr>
      <vt:lpstr>3. Výzva – IROP - HASIČI</vt:lpstr>
      <vt:lpstr>Oprávnění žadatelé</vt:lpstr>
      <vt:lpstr> Typy podporovaných aktivit</vt:lpstr>
      <vt:lpstr> Typy podporovaných aktivit</vt:lpstr>
      <vt:lpstr>  Účel a cíl </vt:lpstr>
      <vt:lpstr>Prezentace aplikace PowerPoint</vt:lpstr>
      <vt:lpstr>  Povinné přílohy k žádosti o podporu</vt:lpstr>
      <vt:lpstr>Seznam indikátorů výzvy</vt:lpstr>
      <vt:lpstr>  Přímé výdaje</vt:lpstr>
      <vt:lpstr>  Přímé výdaje</vt:lpstr>
      <vt:lpstr>Prezentace aplikace PowerPoint</vt:lpstr>
      <vt:lpstr>4. Výzva – IROP – V.PROSTRANSTVÍ</vt:lpstr>
      <vt:lpstr>Oprávnění žadatelé</vt:lpstr>
      <vt:lpstr> Typy podporovaných aktivit</vt:lpstr>
      <vt:lpstr> Typy podporovaných aktivit</vt:lpstr>
      <vt:lpstr>  Účel a cíl </vt:lpstr>
      <vt:lpstr>  Povinné přílohy k žádosti o podporu</vt:lpstr>
      <vt:lpstr>Seznam indikátorů výzvy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</dc:title>
  <dc:subject/>
  <dc:creator>Jitka</dc:creator>
  <dc:description/>
  <cp:lastModifiedBy>Jitka</cp:lastModifiedBy>
  <cp:revision>22</cp:revision>
  <dcterms:created xsi:type="dcterms:W3CDTF">2024-03-15T13:42:21Z</dcterms:created>
  <dcterms:modified xsi:type="dcterms:W3CDTF">2024-05-13T08:26:46Z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39</vt:i4>
  </property>
</Properties>
</file>