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6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348" r:id="rId4"/>
    <p:sldId id="347" r:id="rId5"/>
    <p:sldId id="290" r:id="rId6"/>
    <p:sldId id="336" r:id="rId7"/>
    <p:sldId id="346" r:id="rId8"/>
    <p:sldId id="350" r:id="rId9"/>
    <p:sldId id="334" r:id="rId10"/>
    <p:sldId id="356" r:id="rId11"/>
    <p:sldId id="357" r:id="rId12"/>
    <p:sldId id="358" r:id="rId13"/>
    <p:sldId id="359" r:id="rId14"/>
    <p:sldId id="361" r:id="rId15"/>
    <p:sldId id="362" r:id="rId16"/>
    <p:sldId id="363" r:id="rId17"/>
    <p:sldId id="364" r:id="rId18"/>
    <p:sldId id="365" r:id="rId19"/>
    <p:sldId id="366" r:id="rId20"/>
    <p:sldId id="259" r:id="rId21"/>
    <p:sldId id="367" r:id="rId22"/>
    <p:sldId id="353" r:id="rId23"/>
    <p:sldId id="354" r:id="rId24"/>
    <p:sldId id="351" r:id="rId25"/>
    <p:sldId id="260" r:id="rId26"/>
    <p:sldId id="352" r:id="rId27"/>
    <p:sldId id="368" r:id="rId28"/>
    <p:sldId id="369" r:id="rId29"/>
    <p:sldId id="370" r:id="rId30"/>
    <p:sldId id="371" r:id="rId31"/>
    <p:sldId id="372" r:id="rId32"/>
    <p:sldId id="360" r:id="rId33"/>
    <p:sldId id="374" r:id="rId34"/>
    <p:sldId id="375" r:id="rId35"/>
    <p:sldId id="376" r:id="rId36"/>
    <p:sldId id="262" r:id="rId37"/>
    <p:sldId id="373" r:id="rId38"/>
    <p:sldId id="325" r:id="rId39"/>
    <p:sldId id="324" r:id="rId40"/>
    <p:sldId id="333" r:id="rId41"/>
    <p:sldId id="332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tka" initials="J" lastIdx="1" clrIdx="0">
    <p:extLst>
      <p:ext uri="{19B8F6BF-5375-455C-9EA6-DF929625EA0E}">
        <p15:presenceInfo xmlns:p15="http://schemas.microsoft.com/office/powerpoint/2012/main" userId="Jit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E9C1CC-CE0B-4849-B92D-726EA877A513}" v="1" dt="2023-04-12T09:33:38.1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6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563B08E-0A7B-4E6B-9EB4-5EFD0F1F4C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6345AE4-96DA-4D5D-872E-91E16858A9A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48EB3-A2C5-4EC1-B4A5-8FECD282EB48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48F55B-4EBE-450E-A0B7-C2722083D8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2811E7-A98F-41D2-93B0-15FB1A04D39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B480D-AB03-4FE7-B1A3-96417EA29F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60874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7088C-754D-4818-B992-F478CACFFFF4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FADE6-F082-43FF-AAB3-C137B8719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61320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27A8-B4D7-4619-AAF1-8C23B84B0875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043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593F-10AE-49B3-A3DA-252AC894FB18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05619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593F-10AE-49B3-A3DA-252AC894FB18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333414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593F-10AE-49B3-A3DA-252AC894FB18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94517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593F-10AE-49B3-A3DA-252AC894FB18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972061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593F-10AE-49B3-A3DA-252AC894FB18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90710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C3581-6433-4A73-B159-285022C13AA0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412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5FFB-5A42-471E-9A73-0D37397CE733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824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09EA-545A-420D-A1CD-9CC2078347F6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13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6D61-492F-4680-97F8-C12892A9ED75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95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DF7D-183C-4C92-B450-3FA4560013EE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28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5EB0-4782-4D36-B16D-C2403FA22E72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40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9C5-9B86-4183-BDA7-F6A9D04493ED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10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7C518-773F-4F90-8123-4AA66040DD4B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41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A2B7-5217-4E63-9BB0-56A932D18D92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232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34E6-E2D6-4EDC-8665-84E6451D6370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5593F-10AE-49B3-A3DA-252AC894FB18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80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maskpz.cz/" TargetMode="External"/><Relationship Id="rId4" Type="http://schemas.openxmlformats.org/officeDocument/2006/relationships/hyperlink" Target="mailto:info@maskpz.cz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zif.cz/cs/szp23-info" TargetMode="External"/><Relationship Id="rId2" Type="http://schemas.openxmlformats.org/officeDocument/2006/relationships/hyperlink" Target="https://www.szif.cz/cs/szp23-leade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skpz.cz/" TargetMode="External"/><Relationship Id="rId5" Type="http://schemas.openxmlformats.org/officeDocument/2006/relationships/hyperlink" Target="mailto:info@maskpz.cz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24CE9-4A41-447A-82E6-8AACF28D4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962" y="1333185"/>
            <a:ext cx="7774169" cy="112962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SEMINÁŘ PRO ŽADATELE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7B3A13-B5AA-46CE-8699-C645D511A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8478" y="2737897"/>
            <a:ext cx="7905114" cy="197200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sz="3000" b="1" dirty="0">
                <a:solidFill>
                  <a:schemeClr val="accent5">
                    <a:lumMod val="50000"/>
                  </a:schemeClr>
                </a:solidFill>
              </a:rPr>
              <a:t>Strategický plán Společné zemědělské politiky</a:t>
            </a:r>
          </a:p>
          <a:p>
            <a:pPr algn="ctr"/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SP SZP   </a:t>
            </a:r>
            <a:b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cs-CZ" sz="3200" b="1" dirty="0">
                <a:solidFill>
                  <a:schemeClr val="accent5"/>
                </a:solidFill>
              </a:rPr>
              <a:t>Výzva č. 2</a:t>
            </a:r>
          </a:p>
          <a:p>
            <a:pPr algn="ctr"/>
            <a:r>
              <a:rPr lang="cs-CZ" sz="2800" b="1" dirty="0">
                <a:solidFill>
                  <a:schemeClr val="tx1"/>
                </a:solidFill>
              </a:rPr>
              <a:t>10.04.2025  v  16:00 hod, Kněževes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BAD6909-19C4-4885-90C2-BBAF9285D3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015" y="4941102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386A4F2A-4DD7-412B-8275-11D9D37DC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071" y="5908658"/>
            <a:ext cx="8675755" cy="247685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40050855-419C-46F0-994D-3F49A4889E39}"/>
              </a:ext>
            </a:extLst>
          </p:cNvPr>
          <p:cNvSpPr/>
          <p:nvPr/>
        </p:nvSpPr>
        <p:spPr>
          <a:xfrm>
            <a:off x="1048625" y="5840823"/>
            <a:ext cx="1770328" cy="281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„Společně k cíli.“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3465DB3-C65A-4A01-B064-04B580C124F4}"/>
              </a:ext>
            </a:extLst>
          </p:cNvPr>
          <p:cNvSpPr txBox="1"/>
          <p:nvPr/>
        </p:nvSpPr>
        <p:spPr>
          <a:xfrm>
            <a:off x="1933789" y="5278782"/>
            <a:ext cx="729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hlinkClick r:id="rId4"/>
              </a:rPr>
              <a:t>info@maskpz.cz</a:t>
            </a:r>
            <a:r>
              <a:rPr lang="cs-CZ"/>
              <a:t>      </a:t>
            </a:r>
            <a:r>
              <a:rPr lang="cs-CZ">
                <a:hlinkClick r:id="rId5"/>
              </a:rPr>
              <a:t>www.maskpz.cz</a:t>
            </a:r>
            <a:r>
              <a:rPr lang="cs-CZ"/>
              <a:t>          </a:t>
            </a:r>
            <a:r>
              <a:rPr lang="cs-CZ" sz="1400">
                <a:solidFill>
                  <a:schemeClr val="accent3">
                    <a:lumMod val="50000"/>
                  </a:schemeClr>
                </a:solidFill>
              </a:rPr>
              <a:t>tel. 603 246 655 nebo 603 838 789</a:t>
            </a:r>
            <a:endParaRPr lang="cs-CZ" sz="9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2" name="Obrázek 3">
            <a:extLst>
              <a:ext uri="{FF2B5EF4-FFF2-40B4-BE49-F238E27FC236}">
                <a16:creationId xmlns:a16="http://schemas.microsoft.com/office/drawing/2014/main" id="{E6A11061-6B95-7666-7A25-C3DF84B699A1}"/>
              </a:ext>
            </a:extLst>
          </p:cNvPr>
          <p:cNvPicPr/>
          <p:nvPr/>
        </p:nvPicPr>
        <p:blipFill>
          <a:blip r:embed="rId6"/>
          <a:srcRect t="-11371" r="41167"/>
          <a:stretch/>
        </p:blipFill>
        <p:spPr>
          <a:xfrm>
            <a:off x="1249962" y="413793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9FE6212A-75F7-79A7-B2F6-5A7FB94E67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296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3">
            <a:extLst>
              <a:ext uri="{FF2B5EF4-FFF2-40B4-BE49-F238E27FC236}">
                <a16:creationId xmlns:a16="http://schemas.microsoft.com/office/drawing/2014/main" id="{FAA1FA73-FEEE-6232-DBB4-E78B5CBAF7C0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DCBAE621-BC1F-A1DF-CCE2-17DE7E201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43885"/>
            <a:ext cx="8596312" cy="1004047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u="sng" dirty="0">
                <a:solidFill>
                  <a:schemeClr val="accent5">
                    <a:lumMod val="75000"/>
                  </a:schemeClr>
                </a:solidFill>
              </a:rPr>
              <a:t>FICHE 5:</a:t>
            </a:r>
            <a:br>
              <a:rPr lang="cs-CZ" u="sng" dirty="0"/>
            </a:b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ZÁKLADNÍ SLUŽBY A OBNOVA OBCÍ</a:t>
            </a: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7D0F1CDF-0B40-F6E3-56CE-554F0DECB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284308"/>
            <a:ext cx="9165913" cy="3918083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Žadatelé:   obce</a:t>
            </a:r>
            <a:b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svazky obcí</a:t>
            </a:r>
            <a:b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jejich příspěvkové organizace a nestátní neziskové organizace</a:t>
            </a:r>
          </a:p>
          <a:p>
            <a:pPr marL="0" indent="0">
              <a:buNone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6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podpory </a:t>
            </a:r>
            <a:b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2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1) Režim nezakládající veřejnou podporu</a:t>
            </a:r>
            <a:br>
              <a:rPr lang="cs-CZ" sz="2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2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2) Režim ABER  </a:t>
            </a:r>
            <a:r>
              <a:rPr lang="cs-CZ" sz="2000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projekty musí být v souladu s čl. 60 a 61 ABER </a:t>
            </a:r>
            <a:br>
              <a:rPr lang="cs-CZ" sz="2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2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3) Režim </a:t>
            </a:r>
            <a:r>
              <a:rPr lang="cs-CZ" sz="2000" b="1" i="1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de minimis </a:t>
            </a:r>
            <a:r>
              <a:rPr lang="cs-CZ" sz="2000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projekty musí být v souladu s nařízením komise (EU) ze dne 13.prosince 2023 o použití článků 107 a 108 Smlouvy o fungování EU na podporu </a:t>
            </a:r>
            <a:r>
              <a:rPr lang="cs-CZ" sz="2000" i="1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de minimis</a:t>
            </a:r>
            <a:endParaRPr lang="cs-CZ" sz="2000" i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FF0000"/>
                </a:solidFill>
              </a:rPr>
              <a:t>Pokud bude předmět dotace využit i na </a:t>
            </a:r>
            <a:r>
              <a:rPr lang="cs-CZ" sz="1400" u="sng" dirty="0">
                <a:solidFill>
                  <a:srgbClr val="FF0000"/>
                </a:solidFill>
              </a:rPr>
              <a:t>hospodářskou činnost</a:t>
            </a:r>
            <a:r>
              <a:rPr lang="cs-CZ" sz="1400" dirty="0">
                <a:solidFill>
                  <a:srgbClr val="FF0000"/>
                </a:solidFill>
              </a:rPr>
              <a:t>, nelze zvolit režim nezakládá veřejnou podporu, ale </a:t>
            </a:r>
            <a:r>
              <a:rPr lang="cs-CZ" sz="1400" i="1" dirty="0">
                <a:solidFill>
                  <a:srgbClr val="FF0000"/>
                </a:solidFill>
              </a:rPr>
              <a:t>de minimis </a:t>
            </a:r>
            <a:r>
              <a:rPr lang="cs-CZ" sz="1400" dirty="0">
                <a:solidFill>
                  <a:srgbClr val="FF0000"/>
                </a:solidFill>
              </a:rPr>
              <a:t>nebo ARBER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1CC7F87-A50C-E88B-8933-C1E99BF08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FA3050D-3880-F27B-9989-28E6507CC9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2789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040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334" y="2340292"/>
            <a:ext cx="9442889" cy="383622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5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r>
              <a:rPr lang="cs-CZ" sz="33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Kulturní, spolková a společenská zařízení, včetně komunitních center, center vzdělávání a knihoven</a:t>
            </a:r>
            <a:br>
              <a:rPr lang="cs-CZ" sz="29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staveb, strojů, technologií a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dalšího vybavení 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vyjmenované zařízení. </a:t>
            </a:r>
            <a:br>
              <a:rPr lang="cs-CZ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 se např. o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výstavbu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či rekonstrukci kulturního, spolkového a společenského zařízení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komunitního centra, centra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vzdělávání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obecní knihovny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včetně příslušného zázemí </a:t>
            </a:r>
            <a:r>
              <a:rPr lang="cs-CZ" sz="2900" i="1" dirty="0">
                <a:solidFill>
                  <a:schemeClr val="tx1"/>
                </a:solidFill>
                <a:latin typeface="Arial" panose="020B0604020202020204" pitchFamily="34" charset="0"/>
              </a:rPr>
              <a:t>(šatny, umývárny, toalety, sklady, kuchyňky, technické místnosti apod.). </a:t>
            </a:r>
            <a:b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Pořízení t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echnologií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 a dalšího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vybavení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 pro výše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uvedená zařízení či kulturní a spolkovou činnost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, včetně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mobilního zařízení 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pro kulturní či spolkové akce pro veřejnost např.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mobilní přístřešky </a:t>
            </a:r>
            <a:r>
              <a:rPr lang="cs-CZ" sz="2900" i="1" dirty="0">
                <a:solidFill>
                  <a:schemeClr val="tx1"/>
                </a:solidFill>
                <a:latin typeface="Arial" panose="020B0604020202020204" pitchFamily="34" charset="0"/>
              </a:rPr>
              <a:t>(velkokapacitní stany, party stany, nůžkové stany apod.),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mobilní stánky, pódia včetně zastřešení, pivní sety, mobilní toalety, venkovní topidla, ozvučovací, osvětlovací a projekční vybavení.</a:t>
            </a:r>
          </a:p>
          <a:p>
            <a:pPr marL="0" indent="0">
              <a:buNone/>
            </a:pPr>
            <a:endParaRPr lang="cs-CZ" sz="3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33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Definice</a:t>
            </a:r>
            <a:r>
              <a:rPr lang="cs-CZ" sz="3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Komunitní centrum / Centrum vzdělávání = viz Pravidla Fiche 5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br>
              <a:rPr lang="cs-CZ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11" name="Obrázek 3">
            <a:extLst>
              <a:ext uri="{FF2B5EF4-FFF2-40B4-BE49-F238E27FC236}">
                <a16:creationId xmlns:a16="http://schemas.microsoft.com/office/drawing/2014/main" id="{58D390C1-4807-E28C-AD91-901E39B7D057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06C6A79-8A93-8265-29D7-3250536F2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056" y="1164365"/>
            <a:ext cx="8596312" cy="1012166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u="sng" dirty="0">
                <a:solidFill>
                  <a:schemeClr val="accent5">
                    <a:lumMod val="75000"/>
                  </a:schemeClr>
                </a:solidFill>
              </a:rPr>
              <a:t>FICHE 5:</a:t>
            </a:r>
            <a:br>
              <a:rPr lang="cs-CZ" u="sng" dirty="0"/>
            </a:b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ZÁKLADNÍ SLUŽBY A OBNOVA OBCÍ</a:t>
            </a: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608287E-FD99-2280-9A24-976B2E7DC4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2789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78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77216"/>
            <a:ext cx="9494647" cy="441417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r>
              <a:rPr lang="cs-CZ" sz="7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Drobná infrastruktura a základní služby</a:t>
            </a:r>
            <a:br>
              <a:rPr lang="cs-CZ" sz="29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  <a:r>
              <a:rPr lang="cs-CZ" sz="6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staveb, strojů, technologií a </a:t>
            </a:r>
            <a:r>
              <a:rPr lang="cs-CZ" sz="6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dalšího vybavení </a:t>
            </a:r>
            <a:r>
              <a:rPr lang="cs-CZ" sz="6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vyjmenovaná zařízení</a:t>
            </a:r>
          </a:p>
          <a:p>
            <a:pPr marL="0" indent="0">
              <a:buNone/>
            </a:pPr>
            <a:r>
              <a:rPr lang="cs-CZ" sz="6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Zastávky veřejné dopravy</a:t>
            </a:r>
            <a:br>
              <a:rPr lang="cs-CZ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</a:rPr>
              <a:t>např. nástupiště, přístřešek, ochranné prvky, osvětlení, vybavení zastávky</a:t>
            </a:r>
            <a:endParaRPr lang="cs-CZ" sz="5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6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Hřbitov</a:t>
            </a:r>
            <a:br>
              <a:rPr lang="cs-CZ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600" dirty="0">
                <a:solidFill>
                  <a:schemeClr val="tx1"/>
                </a:solidFill>
                <a:latin typeface="Arial" panose="020B0604020202020204" pitchFamily="34" charset="0"/>
              </a:rPr>
              <a:t>cesty, kolumbária, ohrazení/oplocení, osvětlení, terénní úpravy, zeleň, márnice a drobné památky (sochy, kříže apod.), nádoby na odpad a lavičky, vodovod na vlastním území hřbitova </a:t>
            </a:r>
            <a:br>
              <a:rPr lang="cs-CZ" sz="56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br>
              <a:rPr lang="cs-CZ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Dětská hřiště a sportoviště</a:t>
            </a:r>
            <a:br>
              <a:rPr lang="cs-CZ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</a:rPr>
              <a:t>např. dětská hřiště s herními prvky, sportovní hřiště pro různé druhy sportů, </a:t>
            </a:r>
            <a:r>
              <a:rPr lang="cs-CZ" sz="5600" b="0" i="0" u="none" strike="noStrike" baseline="0" dirty="0" err="1">
                <a:solidFill>
                  <a:schemeClr val="tx1"/>
                </a:solidFill>
                <a:latin typeface="Arial" panose="020B0604020202020204" pitchFamily="34" charset="0"/>
              </a:rPr>
              <a:t>workoutová</a:t>
            </a:r>
            <a:r>
              <a:rPr lang="cs-CZ" sz="5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</a:rPr>
              <a:t> hřiště, nebo samostatné herní a sportovní prvky pro volnočasové aktivity široké veřejnosti, související zázemí a sociálního zařízení, tribuny, střídačky, oplocení, osvětlení, mobiliář (např. lavičky, odpadkové koše) – </a:t>
            </a:r>
            <a:r>
              <a:rPr lang="cs-CZ" sz="5600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veřejně přístupné/zdarma</a:t>
            </a:r>
            <a:endParaRPr lang="cs-CZ" sz="5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6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 pro separaci odpadu</a:t>
            </a:r>
            <a:br>
              <a:rPr lang="cs-CZ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</a:rPr>
              <a:t>např. zpevněná plocha sběrného místa odpadu, odpadní nádoby na separaci komunálního odpadu či přístřešky, konstrukce, ohraničení/oplocení tohoto prostoru</a:t>
            </a:r>
            <a:endParaRPr lang="cs-CZ" sz="5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6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Komunální technika </a:t>
            </a:r>
            <a:br>
              <a:rPr lang="cs-CZ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např. malotraktory s různými nástavbami, </a:t>
            </a:r>
            <a:r>
              <a:rPr lang="cs-CZ" sz="5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štěpkovače</a:t>
            </a:r>
            <a:r>
              <a:rPr lang="cs-CZ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sekačky, křovinořezy, sypače, frézy, zázemí pro zaměstnance, sklady, garáže (technika využívaná pro péči a úpravu komunálních ploch, silnic/chodníků, technika pro zimní údržbu/ svoz odpadu)</a:t>
            </a:r>
            <a:endParaRPr lang="cs-CZ" sz="5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br>
              <a:rPr lang="cs-CZ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11" name="Obrázek 3">
            <a:extLst>
              <a:ext uri="{FF2B5EF4-FFF2-40B4-BE49-F238E27FC236}">
                <a16:creationId xmlns:a16="http://schemas.microsoft.com/office/drawing/2014/main" id="{58D390C1-4807-E28C-AD91-901E39B7D057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06C6A79-8A93-8265-29D7-3250536F2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65050"/>
            <a:ext cx="8596312" cy="1012166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u="sng" dirty="0">
                <a:solidFill>
                  <a:schemeClr val="accent5">
                    <a:lumMod val="75000"/>
                  </a:schemeClr>
                </a:solidFill>
              </a:rPr>
              <a:t>FICHE 5:</a:t>
            </a:r>
            <a:br>
              <a:rPr lang="cs-CZ" u="sng" dirty="0"/>
            </a:b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ZÁKLADNÍ SLUŽBY A OBNOVA OBCÍ</a:t>
            </a: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49AB258-6C49-D6CB-318E-721B44CBB6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4430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159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717" y="2340292"/>
            <a:ext cx="9204384" cy="331001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6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r>
              <a:rPr lang="cs-CZ" sz="6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Drobné památky místního významu</a:t>
            </a:r>
            <a:br>
              <a:rPr lang="cs-CZ" sz="6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rekonstrukce a opravy včetně restaurování </a:t>
            </a:r>
            <a:r>
              <a:rPr lang="cs-CZ" sz="6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drobných památek místního významu</a:t>
            </a:r>
            <a:br>
              <a:rPr lang="cs-CZ" sz="6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např. smírčí kříže, křížky, pomníky padlým, historické pamětní desky, význačné náhrobky či hrobky morové sloupy, boží muka, milníky, kapličky, zvoničky, kašny, sochy a sousoší, plastiky, popř. i skalní reliéfy či pamětní nápisy a jiné veřejné přístupné drobné památky</a:t>
            </a:r>
          </a:p>
          <a:p>
            <a:pPr marL="0" indent="0">
              <a:buNone/>
            </a:pPr>
            <a:endParaRPr lang="cs-CZ" sz="6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sz="62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Školská zařízení (zařízení školního stravování, školní sportoviště /tělocvičny a venkovní prostory)</a:t>
            </a:r>
            <a:br>
              <a:rPr kumimoji="0" lang="cs-CZ" sz="62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cs-CZ" sz="6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investice </a:t>
            </a:r>
            <a:r>
              <a:rPr kumimoji="0" lang="cs-CZ" sz="6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 staveb, strojů, technologií a dalšího vybavení pro vyjmenovaná zařízení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lang="cs-CZ" sz="6400" dirty="0">
                <a:solidFill>
                  <a:schemeClr val="tx1"/>
                </a:solidFill>
                <a:latin typeface="Arial" panose="020B0604020202020204" pitchFamily="34" charset="0"/>
              </a:rPr>
              <a:t>Jedná se např. o výstavbu či rekonstrukci stravovacího zařízení (kuchyně, jídelny, výdejny), školního sportoviště, tělocvičny, školní zahrady, altánu, pořízení vybavení stravovacího zařízení, sportovního náčiní, venkovní mobiliář a herní prvky. </a:t>
            </a:r>
            <a:br>
              <a:rPr lang="cs-CZ" sz="4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br>
              <a:rPr lang="cs-CZ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br>
              <a:rPr lang="cs-CZ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11" name="Obrázek 3">
            <a:extLst>
              <a:ext uri="{FF2B5EF4-FFF2-40B4-BE49-F238E27FC236}">
                <a16:creationId xmlns:a16="http://schemas.microsoft.com/office/drawing/2014/main" id="{58D390C1-4807-E28C-AD91-901E39B7D057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06C6A79-8A93-8265-29D7-3250536F2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64365"/>
            <a:ext cx="8596312" cy="1012166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u="sng" dirty="0">
                <a:solidFill>
                  <a:schemeClr val="accent5">
                    <a:lumMod val="75000"/>
                  </a:schemeClr>
                </a:solidFill>
              </a:rPr>
              <a:t>FICHE 5:</a:t>
            </a:r>
            <a:br>
              <a:rPr lang="cs-CZ" u="sng" dirty="0"/>
            </a:b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ZÁKLADNÍ SLUŽBY A OBNOVA OBCÍ</a:t>
            </a: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9574C8B-3B44-2F56-D74C-64E4916095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1079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238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9077181" cy="343327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sz="5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73A94CB4-EDA9-0C19-2D10-BBCE05C3C6EA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0DF56639-639C-15A8-986E-9FE4669A3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88881"/>
            <a:ext cx="8596312" cy="958915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cs-CZ" u="sng" dirty="0">
                <a:solidFill>
                  <a:schemeClr val="accent2">
                    <a:lumMod val="75000"/>
                  </a:schemeClr>
                </a:solidFill>
              </a:rPr>
              <a:t>FICHE 6:</a:t>
            </a:r>
            <a:br>
              <a:rPr lang="cs-CZ" u="sng" dirty="0"/>
            </a:b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NEPRODUKTIVNÍ INFRASTRUKTURA V KRAJINĚ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25179162-E0CA-79EA-CF51-13A36D584E90}"/>
              </a:ext>
            </a:extLst>
          </p:cNvPr>
          <p:cNvSpPr txBox="1">
            <a:spLocks/>
          </p:cNvSpPr>
          <p:nvPr/>
        </p:nvSpPr>
        <p:spPr>
          <a:xfrm>
            <a:off x="810884" y="2342737"/>
            <a:ext cx="8943632" cy="39027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Alokace na Fichi : </a:t>
            </a:r>
            <a:r>
              <a:rPr lang="cs-CZ" sz="8000" b="1" dirty="0">
                <a:solidFill>
                  <a:schemeClr val="accent2">
                    <a:lumMod val="75000"/>
                  </a:schemeClr>
                </a:solidFill>
                <a:effectLst/>
              </a:rPr>
              <a:t>1 000 000,- Kč</a:t>
            </a:r>
            <a:r>
              <a:rPr lang="cs-CZ" sz="9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    </a:t>
            </a:r>
            <a:r>
              <a:rPr lang="cs-CZ" sz="7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Výše podpory 80 %</a:t>
            </a:r>
            <a:br>
              <a:rPr lang="cs-CZ" sz="7200" b="1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cs-CZ" sz="4800" b="1" dirty="0">
              <a:solidFill>
                <a:srgbClr val="FF0000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 3" charset="2"/>
              <a:buNone/>
            </a:pPr>
            <a:r>
              <a:rPr lang="cs-CZ" sz="7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 podpory 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výdaje, 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které souvisejí s 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rekonstrukcí a budováním cest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či 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stezek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jejich 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značení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obnova či nová výstavba 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souvisejících objektů a technického vybavení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aktivity zaměřené na 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posílení rekreační funkce 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(odpočinková místa), související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mobiliář, 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může zahrnovat 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opatření k ochraně a tvorbě životního prostředí, 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zvýšení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ekologické stability 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území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protierozní opatření.</a:t>
            </a:r>
          </a:p>
          <a:p>
            <a:pPr marL="0" indent="0">
              <a:buFont typeface="Wingdings 3" charset="2"/>
              <a:buNone/>
            </a:pPr>
            <a:b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Cesty/stezky musí být realizovány mimo zastavěné území obce!</a:t>
            </a:r>
            <a:b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Nelze podpořit cyklostezky!</a:t>
            </a:r>
          </a:p>
          <a:p>
            <a:pPr marL="0" indent="0">
              <a:buFont typeface="Wingdings 3" charset="2"/>
              <a:buNone/>
            </a:pPr>
            <a:br>
              <a:rPr lang="cs-CZ" sz="7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9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72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br>
              <a:rPr lang="cs-CZ" sz="8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br>
              <a:rPr lang="cs-CZ" sz="6400" i="1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br>
              <a:rPr lang="cs-CZ" sz="72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endParaRPr lang="cs-CZ" sz="8000" b="1" i="0" u="none" strike="noStrike" baseline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0" indent="0">
              <a:buFont typeface="Wingdings 3" charset="2"/>
              <a:buNone/>
            </a:pP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E47EEE-37CC-9568-10E3-39605CA4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DF23C8D6-ECB1-AEF9-2586-35477DF853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2453" y="42709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482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9077181" cy="343327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sz="5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sz="5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73A94CB4-EDA9-0C19-2D10-BBCE05C3C6EA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25179162-E0CA-79EA-CF51-13A36D584E90}"/>
              </a:ext>
            </a:extLst>
          </p:cNvPr>
          <p:cNvSpPr txBox="1">
            <a:spLocks/>
          </p:cNvSpPr>
          <p:nvPr/>
        </p:nvSpPr>
        <p:spPr>
          <a:xfrm>
            <a:off x="810883" y="2363674"/>
            <a:ext cx="7030528" cy="3838718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cs-CZ" sz="7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9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5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a) </a:t>
            </a:r>
            <a:r>
              <a:rPr lang="cs-CZ" sz="4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Neproduktivní infrastruktura v krajině</a:t>
            </a:r>
          </a:p>
          <a:p>
            <a:pPr marL="0" indent="0">
              <a:buNone/>
            </a:pPr>
            <a:r>
              <a:rPr lang="cs-CZ" sz="4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cs-CZ" sz="45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  </a:t>
            </a:r>
            <a:br>
              <a:rPr lang="cs-CZ" sz="45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4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b) Lesní a polní cesty</a:t>
            </a:r>
          </a:p>
          <a:p>
            <a:pPr marL="0" indent="0">
              <a:buNone/>
            </a:pPr>
            <a:r>
              <a:rPr lang="cs-CZ" sz="45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br>
              <a:rPr lang="cs-CZ" sz="4500" i="1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45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c) </a:t>
            </a:r>
            <a:r>
              <a:rPr lang="cs-CZ" sz="4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Prvky územního systému ekologické stability a protierozní opatření</a:t>
            </a:r>
          </a:p>
          <a:p>
            <a:pPr marL="0" indent="0">
              <a:buNone/>
            </a:pPr>
            <a:r>
              <a:rPr lang="cs-CZ" sz="45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br>
              <a:rPr lang="cs-CZ" sz="50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45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d) </a:t>
            </a:r>
            <a:r>
              <a:rPr lang="cs-CZ" sz="4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Stezky v lese i mimo les</a:t>
            </a:r>
          </a:p>
          <a:p>
            <a:pPr marL="0" indent="0">
              <a:buNone/>
            </a:pPr>
            <a:r>
              <a:rPr lang="cs-CZ" sz="4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br>
              <a:rPr lang="cs-CZ" sz="4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45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e) Drobné památky v krajině </a:t>
            </a:r>
            <a:br>
              <a:rPr lang="cs-CZ" sz="8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endParaRPr lang="cs-CZ" sz="8000" b="1" i="0" u="none" strike="noStrike" baseline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0" indent="0">
              <a:buFont typeface="Wingdings 3" charset="2"/>
              <a:buNone/>
            </a:pP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E47EEE-37CC-9568-10E3-39605CA4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B159E4F-DDF4-4B4C-9D90-7DD48B31F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262673"/>
            <a:ext cx="8596312" cy="965668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cs-CZ" u="sng" dirty="0">
                <a:solidFill>
                  <a:schemeClr val="accent2">
                    <a:lumMod val="75000"/>
                  </a:schemeClr>
                </a:solidFill>
              </a:rPr>
              <a:t>FICHE 6:</a:t>
            </a:r>
            <a:br>
              <a:rPr lang="cs-CZ" u="sng" dirty="0"/>
            </a:b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NEPRODUKTIVNÍ INFRASTRUKTURA V KRAJINĚ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D9CB4EC-C948-9B96-0E59-F7460CE16F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1079" y="61836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753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9077181" cy="343327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sz="5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sz="5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73A94CB4-EDA9-0C19-2D10-BBCE05C3C6EA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16E47EEE-37CC-9568-10E3-39605CA4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B159E4F-DDF4-4B4C-9D90-7DD48B31F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63075"/>
            <a:ext cx="8596312" cy="965668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cs-CZ" u="sng" dirty="0">
                <a:solidFill>
                  <a:schemeClr val="accent2">
                    <a:lumMod val="75000"/>
                  </a:schemeClr>
                </a:solidFill>
              </a:rPr>
              <a:t>FICHE 6:</a:t>
            </a:r>
            <a:br>
              <a:rPr lang="cs-CZ" u="sng" dirty="0"/>
            </a:b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NEPRODUKTIVNÍ INFRASTRUKTURA V KRAJINĚ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2" name="Zástupný obsah 7">
            <a:extLst>
              <a:ext uri="{FF2B5EF4-FFF2-40B4-BE49-F238E27FC236}">
                <a16:creationId xmlns:a16="http://schemas.microsoft.com/office/drawing/2014/main" id="{88D9C74C-8CC2-B2DE-E689-E8EB173A51E1}"/>
              </a:ext>
            </a:extLst>
          </p:cNvPr>
          <p:cNvSpPr txBox="1">
            <a:spLocks/>
          </p:cNvSpPr>
          <p:nvPr/>
        </p:nvSpPr>
        <p:spPr>
          <a:xfrm>
            <a:off x="677333" y="2284308"/>
            <a:ext cx="9165913" cy="391808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Žadatelé:   obce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svazky obcí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jejich příspěvkové organizace, nestátní neziskové organizace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zemědělský podnikatel a držitel lesa</a:t>
            </a:r>
          </a:p>
          <a:p>
            <a:pPr marL="0" indent="0">
              <a:buFont typeface="Wingdings 3" charset="2"/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6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podpory </a:t>
            </a:r>
            <a:b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1) Režim nezakládající veřejnou podporu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2) Režim ABER 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projekty musí být v souladu s čl. 60 a 61 ABER 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3) Režim </a:t>
            </a:r>
            <a:r>
              <a:rPr lang="cs-CZ" sz="2000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de minimis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projekty musí být v souladu s nařízením komise (EU) ze dne 13.prosince 2023 o použití článků 107 a 108 Smlouvy o fungování EU na podporu </a:t>
            </a:r>
            <a:r>
              <a:rPr lang="cs-CZ" sz="20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de minimis</a:t>
            </a:r>
            <a:endParaRPr lang="cs-CZ" sz="2000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 3" charset="2"/>
              <a:buNone/>
            </a:pPr>
            <a:r>
              <a:rPr lang="cs-CZ" sz="1400" dirty="0">
                <a:solidFill>
                  <a:srgbClr val="FF0000"/>
                </a:solidFill>
              </a:rPr>
              <a:t>V případě volby režimu nezakládající veřejnou podporu, musí být předmět dotace budován ve veřejném zájmu, musí být přístupný veřejnosti k rekreačním účelům a v rámci lhůty vázanosti projektu na účel nesmí být jeho užívání zpoplatněno.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3E58B4C-B5FE-0287-E4D2-B26E1B9A89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6958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273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9077181" cy="343327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sz="5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sz="5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73A94CB4-EDA9-0C19-2D10-BBCE05C3C6EA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16E47EEE-37CC-9568-10E3-39605CA4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B159E4F-DDF4-4B4C-9D90-7DD48B31F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62681"/>
            <a:ext cx="8596312" cy="965668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cs-CZ" u="sng" dirty="0">
                <a:solidFill>
                  <a:schemeClr val="accent2">
                    <a:lumMod val="75000"/>
                  </a:schemeClr>
                </a:solidFill>
              </a:rPr>
              <a:t>FICHE 6:</a:t>
            </a:r>
            <a:br>
              <a:rPr lang="cs-CZ" u="sng" dirty="0"/>
            </a:b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NEPRODUKTIVNÍ INFRASTRUKTURA V KRAJINĚ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Zástupný obsah 4">
            <a:extLst>
              <a:ext uri="{FF2B5EF4-FFF2-40B4-BE49-F238E27FC236}">
                <a16:creationId xmlns:a16="http://schemas.microsoft.com/office/drawing/2014/main" id="{47214D28-2D10-152C-83F9-7FD047A0D143}"/>
              </a:ext>
            </a:extLst>
          </p:cNvPr>
          <p:cNvSpPr txBox="1">
            <a:spLocks/>
          </p:cNvSpPr>
          <p:nvPr/>
        </p:nvSpPr>
        <p:spPr>
          <a:xfrm>
            <a:off x="677333" y="2262654"/>
            <a:ext cx="9442889" cy="383622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cs-CZ" sz="2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r>
              <a:rPr lang="cs-CZ" sz="23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Neproduktivní infrastruktura v krajině</a:t>
            </a:r>
            <a:br>
              <a:rPr lang="cs-CZ" sz="29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opatření v krajině k posílení rekreační funkce</a:t>
            </a: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usměrňování návštěvnosti území či zajištění bezpečnosti návštěvníků. </a:t>
            </a:r>
            <a:b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</a:rPr>
              <a:t>(zřizování odpočinkových stanovišť, přístřešků, značení významných přírodních prvků, výstavba herních a naučných prvků, fitness prvků, zařízení k odkládání odpadků apod.) </a:t>
            </a:r>
            <a:b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Lesní a polní cesty </a:t>
            </a:r>
            <a:b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 </a:t>
            </a: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výstavby i rekonstrukce </a:t>
            </a:r>
            <a: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lesních a polních cest </a:t>
            </a: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souvisejících objektů a technického vybavení, v rámci projektu lze </a:t>
            </a:r>
            <a: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vysadit i zeleň</a:t>
            </a: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Mezi související objekty a technické vybavení může patřit: mosty, brody, silniční příkopy, svodnice, trativody, pramenné jímky, nájezdy, sjezdy ze silnice, výhybny, obratiště a veškeré bezpečnostní zařízení na polní cestě přiměřené kategorii cesty (svodidla, zábradlí, dopravní značky), </a:t>
            </a:r>
            <a: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lesní sklady</a:t>
            </a: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b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15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1D59F9F-87F7-6AEA-B7BB-1A4BF37052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2453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356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9077181" cy="343327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sz="5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sz="5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73A94CB4-EDA9-0C19-2D10-BBCE05C3C6EA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16E47EEE-37CC-9568-10E3-39605CA4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B159E4F-DDF4-4B4C-9D90-7DD48B31F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61365"/>
            <a:ext cx="8596312" cy="965668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cs-CZ" u="sng" dirty="0">
                <a:solidFill>
                  <a:schemeClr val="accent2">
                    <a:lumMod val="75000"/>
                  </a:schemeClr>
                </a:solidFill>
              </a:rPr>
              <a:t>FICHE 6:</a:t>
            </a:r>
            <a:br>
              <a:rPr lang="cs-CZ" u="sng" dirty="0"/>
            </a:b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NEPRODUKTIVNÍ INFRASTRUKTURA V KRAJINĚ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Zástupný obsah 4">
            <a:extLst>
              <a:ext uri="{FF2B5EF4-FFF2-40B4-BE49-F238E27FC236}">
                <a16:creationId xmlns:a16="http://schemas.microsoft.com/office/drawing/2014/main" id="{47214D28-2D10-152C-83F9-7FD047A0D143}"/>
              </a:ext>
            </a:extLst>
          </p:cNvPr>
          <p:cNvSpPr txBox="1">
            <a:spLocks/>
          </p:cNvSpPr>
          <p:nvPr/>
        </p:nvSpPr>
        <p:spPr>
          <a:xfrm>
            <a:off x="677333" y="2262654"/>
            <a:ext cx="9442889" cy="383622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cs-CZ" sz="2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r>
              <a:rPr lang="cs-CZ" sz="21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Prvky územního systému ekologické stability a protierozní opatření</a:t>
            </a:r>
            <a:br>
              <a:rPr lang="cs-CZ" sz="29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 do výstavby i rekonstrukce </a:t>
            </a: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prvků ÚSES a protierozních opatření.</a:t>
            </a:r>
            <a:br>
              <a:rPr lang="cs-CZ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Prvky ÚSES (Územní systém ekologické stability) např. biocentra (biotop) , biokoridory a interakční prvky.</a:t>
            </a:r>
            <a:br>
              <a:rPr lang="cs-CZ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Protierozní opatření </a:t>
            </a: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např. vegetační pásy mezi pozemky či příkopy, průlehy, terasy, protierozní nádrže.</a:t>
            </a:r>
            <a:b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Lesní a polní cesty </a:t>
            </a:r>
            <a:b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 </a:t>
            </a: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výstavby i rekonstrukce </a:t>
            </a:r>
            <a: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lesních a polních cest </a:t>
            </a: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souvisejících objektů a technického vybavení, v rámci projektu lze </a:t>
            </a:r>
            <a: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vysadit i zeleň</a:t>
            </a: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Mezi související objekty a technické vybavení může patřit: mosty, brody, silniční příkopy, svodnice, trativody, pramenné jímky, nájezdy, sjezdy ze silnice, výhybny, obratiště a veškeré bezpečnostní zařízení na polní cestě přiměřené kategorii cesty (svodidla, zábradlí, dopravní značky), </a:t>
            </a:r>
            <a: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lesní sklady</a:t>
            </a: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Žadatelem v případně lesní cesty může být pouze obec nebo svazek obcí!</a:t>
            </a:r>
            <a:b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15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17EBD4F-A91B-1B80-BC21-56A862D453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2789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123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9077181" cy="343327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sz="5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sz="5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73A94CB4-EDA9-0C19-2D10-BBCE05C3C6EA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16E47EEE-37CC-9568-10E3-39605CA4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B159E4F-DDF4-4B4C-9D90-7DD48B31F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71271"/>
            <a:ext cx="8596312" cy="965668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cs-CZ" u="sng" dirty="0">
                <a:solidFill>
                  <a:schemeClr val="accent2">
                    <a:lumMod val="75000"/>
                  </a:schemeClr>
                </a:solidFill>
              </a:rPr>
              <a:t>FICHE 6:</a:t>
            </a:r>
            <a:br>
              <a:rPr lang="cs-CZ" u="sng" dirty="0"/>
            </a:b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NEPRODUKTIVNÍ INFRASTRUKTURA V KRAJINĚ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Zástupný obsah 4">
            <a:extLst>
              <a:ext uri="{FF2B5EF4-FFF2-40B4-BE49-F238E27FC236}">
                <a16:creationId xmlns:a16="http://schemas.microsoft.com/office/drawing/2014/main" id="{47214D28-2D10-152C-83F9-7FD047A0D143}"/>
              </a:ext>
            </a:extLst>
          </p:cNvPr>
          <p:cNvSpPr txBox="1">
            <a:spLocks/>
          </p:cNvSpPr>
          <p:nvPr/>
        </p:nvSpPr>
        <p:spPr>
          <a:xfrm>
            <a:off x="677333" y="2262654"/>
            <a:ext cx="9442889" cy="383622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cs-CZ" sz="2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r>
              <a:rPr lang="cs-CZ" sz="21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Stezky v lese i mimo les</a:t>
            </a:r>
            <a:br>
              <a:rPr lang="cs-CZ" sz="29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značení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výstavba a rekonstrukce stezek pro turisty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(do šíře 2 metrů) a souvisejících prvků.</a:t>
            </a:r>
            <a:b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Jedná se např. o výstavbu/rekonstrukci a rozšíření pěších (včetně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ferrat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), lyžařských stezek,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hippostezek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i jiných tematických či naučných stezek, součástí jsou i 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směrové a informační tabule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či 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interaktivní prvky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Dále lze zřizovat 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odpočinková stanoviště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přístřešky, úvaziště pro koně či herní a fitness prvky apod.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Drobné památky v krajině</a:t>
            </a:r>
            <a:b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rekonstrukce a opravy včetně restaurování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drobných památek místního významu</a:t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např. smírčí kříže, křížky, pomníky padlým, historické pamětní desky, význačné náhrobky či hrobky morové sloupy, boží muka, milníky, kapličky, zvoničky, kašny, sochy a sousoší, plastiky, popř. i skalní reliéfy či pamětní nápisy a jiné veřejné přístupné drobné památky</a:t>
            </a:r>
          </a:p>
          <a:p>
            <a:pPr marL="0" indent="0">
              <a:buNone/>
            </a:pPr>
            <a:b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b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15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B51BC2B-2AFC-C25F-AACA-4896E42AA9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2453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737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3774"/>
            <a:ext cx="8273338" cy="795820"/>
          </a:xfrm>
        </p:spPr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Termíny výzvy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83657"/>
            <a:ext cx="9128819" cy="3904343"/>
          </a:xfrm>
        </p:spPr>
        <p:txBody>
          <a:bodyPr>
            <a:normAutofit fontScale="25000" lnSpcReduction="20000"/>
          </a:bodyPr>
          <a:lstStyle/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vyhlášení výzvy</a:t>
            </a:r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cs-CZ" sz="8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20.03.2025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příjmu žádostí přes </a:t>
            </a:r>
            <a:r>
              <a:rPr lang="cs-CZ" sz="8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Portál farmáře</a:t>
            </a:r>
            <a:r>
              <a:rPr lang="cs-CZ" sz="8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9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20.03.2025 do 25.04.2025</a:t>
            </a:r>
          </a:p>
          <a:p>
            <a:r>
              <a:rPr lang="cs-CZ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 registrace na RO SZIF</a:t>
            </a:r>
            <a:r>
              <a:rPr lang="cs-CZ" sz="6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25.06.2025</a:t>
            </a:r>
            <a:endParaRPr lang="cs-CZ" sz="8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Podání  příloh k žádosti v listinné podobě </a:t>
            </a:r>
            <a:r>
              <a:rPr lang="cs-CZ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MAS vždy po telefonické domluvě a upřesnění času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je nutno rezervovat </a:t>
            </a:r>
            <a:r>
              <a:rPr lang="cs-CZ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 tištěné verzi se na MAS doručují jen takové přílohy, které nelze předložit elektronicky přes Portál farmáře).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Územní vymezení</a:t>
            </a:r>
            <a:r>
              <a:rPr lang="cs-CZ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7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celé území MAS Rozvoj Kladenska a Prahy-západ, z.s. </a:t>
            </a:r>
          </a:p>
          <a:p>
            <a:r>
              <a:rPr lang="cs-CZ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Celková alokace na výzvu:         </a:t>
            </a:r>
            <a:r>
              <a:rPr lang="cs-CZ" sz="8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5 398 654,- Kč</a:t>
            </a:r>
            <a:endParaRPr lang="cs-CZ" sz="8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2091EE0E-5C8A-A76C-50B1-DF78C40C67F6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D3D9A59-1AFA-B377-382B-BF5239E202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B5FEF5E-C62A-F08C-6C3C-835C344362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688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378EA-6960-4533-95AA-C708ADB78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040921"/>
            <a:ext cx="8299217" cy="770626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2A28AD-679D-4773-803E-7B037DDEA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024" y="1811548"/>
            <a:ext cx="10723024" cy="4005532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může v každé fázi konzultovat svůj projekt s pracovníky MAS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žadatel =  1 žádost ve Fichi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Dodatečné navýšení dotace ze strany žadatele není možné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musí být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realizován na území MAS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Realizací projektu musí vzniknout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funkční celek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Zahájení realizace (</a:t>
            </a: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tj. objednávka/ podpis smlouvy)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až po podání žádosti o dotaci na MAS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(datum registrace Žádosti = datum odeslání Žádosti  do Výzvy MAS přes Portál farmáře)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Realizace projektu a podání Žádosti o platbu musí být provedena do 24 měsíců od podepsání Dohody 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Lhůta vázanosti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projektu na účel trvá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let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data převedení dotace na účet příjemce</a:t>
            </a:r>
            <a:endParaRPr lang="cs-CZ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musí získat alespoň </a:t>
            </a:r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minimální počet bodů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preferenční kritéria </a:t>
            </a:r>
            <a:b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Žadatelem požadované bodové hodnocení v Žádosti o dotaci nemůže být žadatelem po registraci na MAS jakkoli měněno a upravováno. 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cs-CZ" dirty="0"/>
          </a:p>
        </p:txBody>
      </p:sp>
      <p:pic>
        <p:nvPicPr>
          <p:cNvPr id="8" name="Obrázek 3">
            <a:extLst>
              <a:ext uri="{FF2B5EF4-FFF2-40B4-BE49-F238E27FC236}">
                <a16:creationId xmlns:a16="http://schemas.microsoft.com/office/drawing/2014/main" id="{8D7F6C9D-7642-2C04-A65B-B0C848693BAB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CA8A55D-F041-D936-9A55-9A97BDBAEF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5291A05-D05A-9440-B6DE-178448F637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8317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552" y="1751709"/>
            <a:ext cx="10370947" cy="4743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referenční kritéria - shodná pro všechny FICHE</a:t>
            </a:r>
            <a:b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bodové hodnocení navrhuje a zdůvodňuje žadatel ve své žádosti </a:t>
            </a:r>
            <a:br>
              <a:rPr lang="cs-CZ" sz="2000" b="1" i="0" u="none" strike="noStrike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Dosud nepodpořený žadatel v rámci výzev MAS – operace 19.2.1 PRV 2014-2020 (15/10/0)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Počet obyvatel obce (15/10/5)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Finanční náročnost projektu (20/15/10/5)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Účast na seminářích k výzvě (15/0)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Uplatnění inovativních řešení (20/0)</a:t>
            </a:r>
          </a:p>
          <a:p>
            <a:pPr marL="0" indent="0">
              <a:buNone/>
            </a:pPr>
            <a:r>
              <a:rPr lang="cs-CZ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Minimální počet bodů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 splnění věcného hodnocení = </a:t>
            </a:r>
            <a:r>
              <a:rPr lang="cs-CZ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30 bodů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Žadatelem požadované bodové hodnocení v Žádosti o dotaci nemůže být žadatelem po registraci na MAS jakkoli měněno a upravováno. V případě nevyplnění požadované bodové hladiny u PK, pohlíží se na takové kritérium jako za něj žadatel body nepožadoval.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případě rovnosti bodů se postupuje podle kritérií nastavených ve </a:t>
            </a: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 výběru projektů</a:t>
            </a:r>
            <a:b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1600" b="1" i="0" u="none" strike="noStrike" baseline="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05BF56B-FF3D-0E33-435D-979CF8E8F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549BB3FE-8832-E8B3-0E63-D06963F92B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561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462" y="1659793"/>
            <a:ext cx="10098244" cy="4687967"/>
          </a:xfrm>
        </p:spPr>
        <p:txBody>
          <a:bodyPr>
            <a:normAutofit/>
          </a:bodyPr>
          <a:lstStyle/>
          <a:p>
            <a:pPr algn="l"/>
            <a:r>
              <a:rPr lang="cs-CZ" sz="20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Dotaci lze získat pouze na </a:t>
            </a:r>
            <a:r>
              <a:rPr lang="cs-CZ" sz="2000" b="1" i="0" u="none" strike="noStrike" baseline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 </a:t>
            </a:r>
            <a:r>
              <a:rPr lang="cs-CZ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uvedené v Pravidlech platných v den, ve kterém byla </a:t>
            </a:r>
            <a:r>
              <a:rPr lang="cs-CZ" sz="20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ŽoD</a:t>
            </a:r>
            <a:r>
              <a:rPr lang="cs-CZ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podána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Výdaje musí být vždy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přiměřené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hospodárné – efektivní – účelné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sz="2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 </a:t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Dotaci lze poskytnout na </a:t>
            </a:r>
            <a:r>
              <a:rPr lang="cs-CZ" sz="20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investice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tj. na výdaje na výstavbu nebo zhodnocení nemovitého majetku,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nákup nových strojů a vybavení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Nejedná se jen o investiční výdaje, které splňují klasifikaci hmotného a nehmotného majetku dle zákona o účetnictví, ale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 drobný dlouhodobý hmotný majetek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b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 případě Fichí 5 a 6 lze podpořit i neinvestiční výdaje. 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Dále je možné poskytnout dotaci také na 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obecné náklady spojené s přípravou a realizací projektu se stavebními výdaji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které vznikly nejdříve ke dni 1. 1. 2023 a byly skutečně zrealizovány a uhrazeny nejpozději do data předložení Žádosti o platbu (např. dokumentace ke stav. řízení, odborné posudky k životnímu prostředí, technický /autorský dozor)</a:t>
            </a:r>
            <a:b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max. 7 %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způsobilých stavebních výdajů, ze kterých je stanovena dotace.</a:t>
            </a:r>
            <a:endParaRPr lang="cs-CZ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191068AF-7750-5BFA-B86E-2BB103022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92A6C0EF-EF3A-8FC9-3B99-C9BFBD9BBC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240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762" y="1833290"/>
            <a:ext cx="10098244" cy="4687967"/>
          </a:xfrm>
        </p:spPr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Nezpůsobilé výdaje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(příklady)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dirty="0">
                <a:solidFill>
                  <a:schemeClr val="tx1"/>
                </a:solidFill>
              </a:rPr>
              <a:t>Pořízení použitého movitého majetku (za nepoužitý majetek lze považovat majetek vyrobený v období 3 let před podáním žádosti o dotaci na MAS a nebyl používán)</a:t>
            </a:r>
          </a:p>
          <a:p>
            <a:pPr>
              <a:buClr>
                <a:srgbClr val="90C226"/>
              </a:buClr>
              <a:defRPr/>
            </a:pPr>
            <a:r>
              <a:rPr lang="cs-CZ" dirty="0">
                <a:solidFill>
                  <a:schemeClr val="tx1"/>
                </a:solidFill>
              </a:rPr>
              <a:t>Prosté nahrazení investice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dirty="0">
                <a:solidFill>
                  <a:schemeClr val="tx1"/>
                </a:solidFill>
              </a:rPr>
              <a:t>DPH u plátců (pokud si ho mohou nárokovat u FÚ)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dirty="0">
                <a:solidFill>
                  <a:schemeClr val="tx1"/>
                </a:solidFill>
              </a:rPr>
              <a:t>Provozní náklady včetně spotřebního materiálu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dirty="0">
                <a:solidFill>
                  <a:schemeClr val="tx1"/>
                </a:solidFill>
              </a:rPr>
              <a:t>Technologie sloužící k výrobě elektrické energie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dirty="0">
                <a:solidFill>
                  <a:schemeClr val="tx1"/>
                </a:solidFill>
              </a:rPr>
              <a:t>Nákup vozidel kategorie M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dirty="0">
                <a:solidFill>
                  <a:schemeClr val="tx1"/>
                </a:solidFill>
              </a:rPr>
              <a:t>Specifické výjimky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(např. chov včel, zalesňování, klecový chov, závlahové systémy, studny atd.)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endParaRPr lang="cs-CZ" dirty="0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78178AFA-09E2-AF7B-7015-8D99543C7F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BE135B99-D2A3-6FAF-7C4C-BAC819B294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86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91657"/>
            <a:ext cx="8992878" cy="3688164"/>
          </a:xfrm>
        </p:spPr>
        <p:txBody>
          <a:bodyPr>
            <a:normAutofit/>
          </a:bodyPr>
          <a:lstStyle/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případě, že projekt/část projektu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podléhá řízení stavebního úřadu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musí být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odpovídající správní akt stavebního úřadu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platný a pravomocný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(v případě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veřejnoprávní smlouvy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platný a účinný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b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dni podání Žádosti o dotaci na RO SZIF;</a:t>
            </a:r>
          </a:p>
          <a:p>
            <a:r>
              <a:rPr lang="cs-CZ" sz="20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Povinnost řízení stavebního úřadu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doporučuje písemně zkonzultovat se stavebním úřadem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05BF56B-FF3D-0E33-435D-979CF8E8F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0963F3B8-28B9-94F0-420C-E5A5AE1F7D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494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96" y="981489"/>
            <a:ext cx="8596668" cy="789101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106" y="1682590"/>
            <a:ext cx="10616562" cy="454998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Financování ex-post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(žadatel zabezpečuje financování nejprve z vlastních zdrojů)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Vznik výdajů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(vystavení objednávky nebo uzavření smlouvy*) </a:t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nejdříve</a:t>
            </a:r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 dni zaregistrování 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ŽoD na MAS, </a:t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(*nevztahuje se na smlouvy o smlouvě budoucí a na smlouvy, jejichž účinnost je podmíněna získáním příslušné dotace)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Úhrada výdajů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musí být uhrazeny </a:t>
            </a:r>
            <a:r>
              <a:rPr lang="cs-CZ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nejpozději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data předložení Žádosti o platbu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Předmět projektu musí být provozován výhradně žadatelem/příjemcem dotace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nejpozději od data předložení </a:t>
            </a:r>
            <a:r>
              <a:rPr lang="cs-CZ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ŽoP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MAS až do termínu skončení lhůty vázanosti projektu na účel 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Povinnost mít uspořádány právní vztahy k nemovitostem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na kterých jsou realizovány stavební výdaje (vztahuje se na stavbu i pozemek pod stavbou), nebo do kterých budou umístěny podpořené stroje, technologie nebo vybavení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Dodržení požadavků na publicitu projektu –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 samostatná příručka</a:t>
            </a:r>
          </a:p>
        </p:txBody>
      </p:sp>
      <p:pic>
        <p:nvPicPr>
          <p:cNvPr id="5" name="Obrázek 3">
            <a:extLst>
              <a:ext uri="{FF2B5EF4-FFF2-40B4-BE49-F238E27FC236}">
                <a16:creationId xmlns:a16="http://schemas.microsoft.com/office/drawing/2014/main" id="{6495D9EB-E68D-2157-AF18-E0C8D46E4BC1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5ACAC7A-56BA-904E-AA57-B2148599AD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F93212BD-F5D1-29D6-BF29-5BC6282DF6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8310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68988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63" y="1591751"/>
            <a:ext cx="9542178" cy="5050589"/>
          </a:xfrm>
        </p:spPr>
        <p:txBody>
          <a:bodyPr>
            <a:normAutofit fontScale="92500" lnSpcReduction="10000"/>
          </a:bodyPr>
          <a:lstStyle/>
          <a:p>
            <a:r>
              <a:rPr lang="cs-CZ" sz="20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Přidaná hodnota projektu</a:t>
            </a: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 přidanou hodnotu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přináší pro území MAS efekty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které by nepřinesl, pokud by byl realizován z jiných zdrojů. </a:t>
            </a:r>
            <a:endParaRPr lang="cs-CZ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přidané hodnoty musí být uveden </a:t>
            </a:r>
            <a:r>
              <a:rPr lang="cs-CZ" sz="21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u všech projektů.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ve </a:t>
            </a:r>
            <a:r>
              <a:rPr lang="cs-CZ" sz="21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FICHI 4  </a:t>
            </a:r>
            <a:r>
              <a:rPr lang="cs-CZ" sz="2100" b="0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(MPS) </a:t>
            </a:r>
            <a:r>
              <a:rPr lang="cs-CZ" sz="21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je přidaná hodnota podmínkou přijatelnosti!  </a:t>
            </a:r>
            <a:br>
              <a:rPr lang="cs-CZ" sz="21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cs-CZ" sz="21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pokud MAS vyhodnotí, že Žádost o dotaci, kterou by bylo možné financovat z jiné intervence SP SZP, </a:t>
            </a:r>
            <a:r>
              <a:rPr lang="cs-CZ" sz="21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nemá přidanou hodnotu, ukončí její administraci </a:t>
            </a:r>
            <a:r>
              <a:rPr lang="cs-CZ" sz="15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(MAS předá na SZIF jako nevybranou žádost)</a:t>
            </a:r>
            <a:endParaRPr lang="cs-CZ" sz="2100" b="0" i="1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 se. </a:t>
            </a:r>
            <a:r>
              <a:rPr lang="cs-CZ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jednat např. o: </a:t>
            </a:r>
            <a:br>
              <a:rPr lang="cs-CZ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cs-CZ" sz="17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prvožadatele</a:t>
            </a: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kteří by bez pomoci MAS o dotaci nežádali, </a:t>
            </a:r>
            <a:b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cs-CZ" sz="17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inovativní projekt</a:t>
            </a: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který přináší nová řešení v místním kontextu. </a:t>
            </a:r>
            <a:b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Typickým příkladem přidané hodnoty je </a:t>
            </a:r>
            <a:r>
              <a:rPr lang="cs-CZ" sz="17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zlepšení sociálního kapitálu </a:t>
            </a: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–žadatel je ochoten sdílet zkušenosti s přípravou a realizací projektu, zapojuje se do dalších aktivit MAS, šíří společnou vizi o území MAS. </a:t>
            </a:r>
            <a:b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cs-CZ" sz="17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realizací projektu dojde k podnícení dalších investic či aktivit </a:t>
            </a: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území MAS.</a:t>
            </a:r>
            <a:b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V </a:t>
            </a: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rámci </a:t>
            </a:r>
            <a:r>
              <a:rPr lang="cs-CZ" sz="17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4</a:t>
            </a: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také projekt, který </a:t>
            </a:r>
            <a:r>
              <a:rPr lang="cs-CZ" sz="17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není zaměřen pouze na jednu z možných aktivit</a:t>
            </a: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naplňuje podmínku přidané hodnoty.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cs-CZ" sz="200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992" y="5348593"/>
            <a:ext cx="1180952" cy="1180952"/>
          </a:xfrm>
          <a:prstGeom prst="rect">
            <a:avLst/>
          </a:prstGeom>
        </p:spPr>
      </p:pic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A68DE96F-5B71-7D51-ABC9-6C83DFAFD6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3683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68988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63" y="1591751"/>
            <a:ext cx="9542178" cy="5050589"/>
          </a:xfrm>
        </p:spPr>
        <p:txBody>
          <a:bodyPr>
            <a:normAutofit/>
          </a:bodyPr>
          <a:lstStyle/>
          <a:p>
            <a:r>
              <a:rPr lang="cs-CZ" sz="20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Přidaná hodnota projektu</a:t>
            </a: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ve </a:t>
            </a:r>
            <a:r>
              <a:rPr lang="cs-CZ" sz="2100" b="1" i="0" u="none" strike="noStrike" baseline="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FICHI </a:t>
            </a:r>
            <a:r>
              <a:rPr lang="cs-CZ" sz="21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5</a:t>
            </a:r>
            <a:r>
              <a:rPr lang="cs-CZ" sz="2100" b="1" i="0" u="none" strike="noStrike" baseline="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  </a:t>
            </a:r>
            <a:r>
              <a:rPr lang="cs-CZ" sz="2100" b="0" i="0" u="none" strike="noStrike" baseline="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(Základní </a:t>
            </a:r>
            <a:r>
              <a:rPr lang="cs-CZ" sz="21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služby a obnova obcí)</a:t>
            </a:r>
            <a:r>
              <a:rPr lang="cs-CZ" sz="2100" b="0" i="0" u="none" strike="noStrike" baseline="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cs-CZ" sz="2100" b="1" u="none" strike="noStrike" baseline="0" dirty="0">
                <a:solidFill>
                  <a:schemeClr val="tx1"/>
                </a:solidFill>
                <a:latin typeface="Calibri" panose="020F0502020204030204" pitchFamily="34" charset="0"/>
              </a:rPr>
              <a:t>je automaticky přidaná hodnota </a:t>
            </a:r>
          </a:p>
          <a:p>
            <a:r>
              <a:rPr lang="cs-CZ" sz="2100" b="1" dirty="0">
                <a:solidFill>
                  <a:schemeClr val="tx1"/>
                </a:solidFill>
                <a:latin typeface="Calibri" panose="020F0502020204030204" pitchFamily="34" charset="0"/>
              </a:rPr>
              <a:t>PH však musí být poptána vždy </a:t>
            </a:r>
            <a:br>
              <a:rPr lang="cs-CZ" sz="21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endParaRPr lang="cs-CZ" sz="2100" b="1" u="none" strike="noStrike" baseline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cs-CZ" sz="2000" b="0" i="0" u="none" strike="noStrike" baseline="0" dirty="0">
                <a:latin typeface="CanvaSans-Regular"/>
              </a:rPr>
              <a:t>,</a:t>
            </a:r>
            <a:r>
              <a:rPr lang="cs-CZ" sz="2000" b="0" i="1" u="none" strike="noStrike" baseline="0" dirty="0">
                <a:latin typeface="CanvaSans-RegularItalic"/>
              </a:rPr>
              <a:t>,Předmět tohoto projektu spadá do aktivity, kterou není možné financovat z jiné intervence SP SZP a platí tedy podmínka splnění přidané hodnoty projektu”</a:t>
            </a:r>
            <a:endParaRPr lang="cs-CZ" sz="2400" b="0" i="1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992" y="5348593"/>
            <a:ext cx="1180952" cy="1180952"/>
          </a:xfrm>
          <a:prstGeom prst="rect">
            <a:avLst/>
          </a:prstGeom>
        </p:spPr>
      </p:pic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527C02A3-79F0-791F-80A1-EA77AF441D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6687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68988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075846"/>
            <a:ext cx="9112126" cy="27642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REŽIMY PODPORY  -  dle konkrétní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nezakládající veřejnou podporu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</a:t>
            </a:r>
            <a:r>
              <a:rPr lang="cs-CZ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minimis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ABER čl. 60 a 61 ABER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992" y="5348593"/>
            <a:ext cx="1180952" cy="1180952"/>
          </a:xfrm>
          <a:prstGeom prst="rect">
            <a:avLst/>
          </a:prstGeom>
        </p:spPr>
      </p:pic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C34EC734-5A80-B8A7-22D5-F0FEF37EF3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5572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68988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63" y="1591751"/>
            <a:ext cx="9542178" cy="50505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REŽIMY PODPORY  </a:t>
            </a:r>
          </a:p>
          <a:p>
            <a:pPr algn="l"/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Nezakládající veřejnou podporu (jen u </a:t>
            </a:r>
            <a:r>
              <a:rPr lang="cs-CZ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5 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6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l"/>
            <a:r>
              <a:rPr lang="cs-CZ" sz="18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projekty nesmí zakládat veřejnou podporu dle čl. 107 odst. 1</a:t>
            </a:r>
          </a:p>
          <a:p>
            <a:pPr algn="l"/>
            <a:r>
              <a:rPr lang="cs-CZ" sz="18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nesmí být využíván k hospodářské činnosti</a:t>
            </a:r>
            <a:br>
              <a:rPr lang="cs-CZ" sz="18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Znaky veřejné podpory jsou  </a:t>
            </a:r>
            <a:r>
              <a:rPr lang="cs-CZ" sz="1600" b="1" i="0" u="none" strike="noStrike" baseline="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(MUSÍ BÝT NAPLNĚNY VŠECHNY ZNAKY)</a:t>
            </a:r>
            <a:b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poskytování státem nebo ze státních prostředků</a:t>
            </a:r>
            <a:b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zvýhodnění určitého podniku či odvětví výroby a služeb (jakoukoliv formou)</a:t>
            </a:r>
            <a:b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narušení nebo hrozba narušení hospodářské soutěže na vnitřní trhu EU</a:t>
            </a:r>
            <a:b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ovlivnění nebo hrozba ovlivnění obchodu mezi členskými státy EU</a:t>
            </a:r>
            <a:endParaRPr lang="cs-CZ" sz="2800" b="0" i="0" u="none" strike="noStrik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Příklady projektů nezakládajících veřejnou podporu:</a:t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budování obecné infrastruktury (dětská hřiště, zastávky veř. dopravy, hřbitovy, prostory pro separaci odpadů apod.), projekty v oblasti základního vzdělávání, kultury.</a:t>
            </a:r>
            <a:endParaRPr lang="cs-CZ" sz="1600" b="0" i="1" u="none" strike="noStrik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992" y="5348593"/>
            <a:ext cx="1180952" cy="1180952"/>
          </a:xfrm>
          <a:prstGeom prst="rect">
            <a:avLst/>
          </a:prstGeom>
        </p:spPr>
      </p:pic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F93B082-DACC-E8A9-206C-ED3462E4D3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14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3774"/>
            <a:ext cx="8273338" cy="795820"/>
          </a:xfrm>
        </p:spPr>
        <p:txBody>
          <a:bodyPr>
            <a:normAutofit fontScale="90000"/>
          </a:bodyPr>
          <a:lstStyle/>
          <a:p>
            <a:r>
              <a:rPr lang="cs-CZ" sz="3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ZÁVAZNÉ DOKUMENTY PRO ŽADATELE</a:t>
            </a:r>
            <a:br>
              <a:rPr lang="cs-CZ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223" y="1821679"/>
            <a:ext cx="9319742" cy="47299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Výzva MAS</a:t>
            </a:r>
            <a:endParaRPr lang="cs-CZ" sz="1800" b="0" i="0" u="none" strike="noStrik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Pravidla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 konečné žadatele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kterými se stanovují podmínky pro poskytování dotace na projekty rozvoje venkova v rámci Strategického plánu SZP na období 2023–2027,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pro intervenci 52.77 – LEADER</a:t>
            </a:r>
            <a:b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err="1">
                <a:solidFill>
                  <a:schemeClr val="accent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LEADER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(52.77) - Státní zemědělský intervenční fond (szif.cz)</a:t>
            </a:r>
            <a:endParaRPr lang="cs-CZ" sz="2000" b="1" i="0" u="none" strike="noStrike" baseline="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Příručka pro zadávání zakázek </a:t>
            </a:r>
            <a:r>
              <a:rPr lang="cs-CZ" sz="2000" b="0" i="0" u="none" strike="noStrike" baseline="0" dirty="0">
                <a:solidFill>
                  <a:srgbClr val="5252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projekty rozvoje venkova v rámci SP SZP na období 2023 - 2027 </a:t>
            </a:r>
            <a:br>
              <a:rPr lang="cs-CZ" sz="2000" b="0" i="0" u="none" strike="noStrike" baseline="0" dirty="0">
                <a:solidFill>
                  <a:srgbClr val="525248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Obecné informace - Státní zemědělský intervenční fond (szif.cz)</a:t>
            </a:r>
            <a:endParaRPr lang="cs-CZ" sz="2000" b="0" i="0" u="none" strike="noStrike" baseline="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Příručka pro publicitu </a:t>
            </a:r>
            <a:r>
              <a:rPr lang="cs-CZ" sz="20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Strategického plánu SZP na období 2023–2027</a:t>
            </a:r>
            <a:br>
              <a:rPr lang="cs-CZ" sz="20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</a:br>
            <a:r>
              <a:rPr lang="cs-CZ" sz="200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Obecné informace - Státní zemědělský intervenční fond (szif.cz)</a:t>
            </a:r>
            <a:endParaRPr lang="cs-CZ" sz="2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Žadatel je povinen řídit se postupy </a:t>
            </a:r>
            <a:r>
              <a:rPr lang="cs-CZ" b="1" dirty="0">
                <a:solidFill>
                  <a:schemeClr val="tx1"/>
                </a:solidFill>
              </a:rPr>
              <a:t>ohledně střetu zájmů</a:t>
            </a:r>
            <a:r>
              <a:rPr lang="cs-CZ" dirty="0">
                <a:solidFill>
                  <a:schemeClr val="tx1"/>
                </a:solidFill>
              </a:rPr>
              <a:t>, které jsou stanoveny Metodikou ke střetu zájmů dostupnou na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eagri.cz/metodika-ke-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stretu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-zajmu/</a:t>
            </a: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2091EE0E-5C8A-A76C-50B1-DF78C40C67F6}"/>
              </a:ext>
            </a:extLst>
          </p:cNvPr>
          <p:cNvPicPr/>
          <p:nvPr/>
        </p:nvPicPr>
        <p:blipFill>
          <a:blip r:embed="rId4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D704BB4-615B-A91E-54F1-0ACE87D711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20FA8B2-1721-9D91-8DFB-A0F580DED4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6573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2381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68988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63" y="1591751"/>
            <a:ext cx="9542178" cy="50505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REŽIMY PODPORY  </a:t>
            </a:r>
          </a:p>
          <a:p>
            <a:r>
              <a:rPr lang="cs-CZ" sz="24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</a:t>
            </a:r>
            <a:r>
              <a:rPr lang="cs-CZ" sz="2400" b="1" i="1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minimis 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(jen u </a:t>
            </a:r>
            <a:r>
              <a:rPr lang="cs-CZ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5 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6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cs-CZ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představuje </a:t>
            </a:r>
            <a:r>
              <a:rPr 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podpory malého rozsahu</a:t>
            </a:r>
          </a:p>
          <a:p>
            <a:pPr lvl="1" indent="-342900"/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celková výše podpory poskytnutá jednomu subjektu nesmí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přesáhnout 300 tis. EUR (za tří leté období)</a:t>
            </a:r>
            <a:endParaRPr lang="cs-CZ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/>
            <a:r>
              <a:rPr lang="cs-CZ" sz="220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musí splňovat definici jednoho podniku</a:t>
            </a:r>
          </a:p>
          <a:p>
            <a:pPr lvl="1"/>
            <a:r>
              <a:rPr lang="cs-CZ" sz="220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využívá se v případě hospodářské činnosti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992" y="5348593"/>
            <a:ext cx="1180952" cy="1180952"/>
          </a:xfrm>
          <a:prstGeom prst="rect">
            <a:avLst/>
          </a:prstGeom>
        </p:spPr>
      </p:pic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0DF0342A-204C-FD17-987F-7DFD457BBC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628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68988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056" y="1807411"/>
            <a:ext cx="11316382" cy="50505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REŽIMY PODPORY  </a:t>
            </a:r>
          </a:p>
          <a:p>
            <a:pPr algn="l"/>
            <a:r>
              <a:rPr lang="cs-CZ" sz="24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 -  čl. 60 a 61 ABER  </a:t>
            </a:r>
            <a:endParaRPr lang="cs-CZ" sz="2400" b="1" i="0" u="none" strike="noStrik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podle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čl. 61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nesmí přesáhnout výši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tis. EUR  </a:t>
            </a:r>
          </a:p>
          <a:p>
            <a:pPr lvl="1"/>
            <a: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podle </a:t>
            </a:r>
            <a: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čl. 60 </a:t>
            </a:r>
            <a: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nesmí překročit </a:t>
            </a:r>
            <a: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miliony EUR</a:t>
            </a:r>
          </a:p>
          <a:p>
            <a:pPr lvl="1"/>
            <a: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rámci podpory ABER musí být </a:t>
            </a:r>
            <a: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buď </a:t>
            </a:r>
            <a:b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MSP</a:t>
            </a:r>
            <a: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(Prohlášení o zařazení  </a:t>
            </a:r>
            <a:r>
              <a:rPr lang="pl-PL" sz="18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podniku do kategorie mikropodniků, malých a středních podniků)</a:t>
            </a:r>
            <a:b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 obec</a:t>
            </a:r>
            <a:r>
              <a:rPr lang="cs-CZ" sz="2000" b="0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svazek obcí či příspěvkové organizace </a:t>
            </a:r>
            <a: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to pouze v oblastech</a:t>
            </a:r>
            <a:br>
              <a:rPr lang="cs-CZ" sz="24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0" i="1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životního prostředí, zaměstnanosti, kultury, lesnictví, propagace potravin, výrobků či sportu</a:t>
            </a:r>
          </a:p>
          <a:p>
            <a:pPr lvl="1"/>
            <a: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využívá se v případě hospodářské činnosti</a:t>
            </a:r>
          </a:p>
          <a:p>
            <a:pPr marL="457200" lvl="1" indent="0">
              <a:buNone/>
            </a:pPr>
            <a:r>
              <a:rPr lang="cs-CZ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4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č. 61 ABER           /      </a:t>
            </a:r>
            <a:r>
              <a:rPr lang="cs-CZ" sz="20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5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6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čl. 60 a 61 ABER </a:t>
            </a:r>
            <a:endParaRPr lang="cs-CZ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992" y="5348593"/>
            <a:ext cx="1180952" cy="1180952"/>
          </a:xfrm>
          <a:prstGeom prst="rect">
            <a:avLst/>
          </a:prstGeom>
        </p:spPr>
      </p:pic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A711359B-608B-6369-16A3-F36966D39C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B53DFA7B-9DC1-0B32-BD18-5C23725DC31D}"/>
              </a:ext>
            </a:extLst>
          </p:cNvPr>
          <p:cNvSpPr txBox="1"/>
          <p:nvPr/>
        </p:nvSpPr>
        <p:spPr>
          <a:xfrm>
            <a:off x="452028" y="5869955"/>
            <a:ext cx="1105043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článek 60– na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rozdíl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od čl.61 nutnost splnění podmínek: </a:t>
            </a:r>
            <a:b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• žadatel/příjemce dotace nesmí být podnik v obtížích </a:t>
            </a:r>
            <a:b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• dotace není vyplacena příjemci dotace, vůči němuž byl vystaven inkasní příkaz</a:t>
            </a:r>
          </a:p>
        </p:txBody>
      </p:sp>
    </p:spTree>
    <p:extLst>
      <p:ext uri="{BB962C8B-B14F-4D97-AF65-F5344CB8AC3E}">
        <p14:creationId xmlns:p14="http://schemas.microsoft.com/office/powerpoint/2010/main" val="26986953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553" y="1751709"/>
            <a:ext cx="9639858" cy="4743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i="0" u="none" strike="noStrike" baseline="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přílohy</a:t>
            </a:r>
            <a:br>
              <a:rPr lang="cs-CZ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Povinné přílohy jsou stanoveny v </a:t>
            </a: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PRAVIDLECH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- obecně v části B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Specifické podmínky společné pro všechny Fiche, kapitola 7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a) při podání na MAS,</a:t>
            </a:r>
            <a:b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b) při podání na RO SZIF</a:t>
            </a:r>
            <a:b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c) při podpisu Dohody</a:t>
            </a:r>
            <a:b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d) při Žádosti o platbu</a:t>
            </a:r>
            <a:b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e) po proplacení projektu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další požadované přílohy dle typu projektu jdou uvedeny přímo v dané Fichi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Přílohy stanovené MAS </a:t>
            </a:r>
            <a:b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dle preferenčních kritérií – uvedeno u jednotlivých PK ve formuláři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v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ŽoD</a:t>
            </a:r>
            <a:b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05BF56B-FF3D-0E33-435D-979CF8E8F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7BEE6366-AFC8-BD1F-5F6A-1A9203C332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657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552" y="1751710"/>
            <a:ext cx="9976290" cy="4804364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cs-CZ" sz="3600" b="1" i="0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ZADÁVÁNÍ ZAKÁZEK           </a:t>
            </a:r>
            <a:r>
              <a:rPr lang="cs-CZ" sz="2100" b="1" i="1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</a:t>
            </a:r>
            <a:r>
              <a:rPr lang="cs-CZ" sz="21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</a:t>
            </a:r>
            <a:r>
              <a:rPr lang="cs-CZ" sz="2100" b="1" i="1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říručka pro zadávání zakázek </a:t>
            </a:r>
            <a:b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1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2600" b="1" i="0" u="none" strike="noStrike" baseline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Neveřejný zadavatel a dotace max 50% </a:t>
            </a: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i="0" u="none" strike="noStrike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PŘÍMÝ NÁKUP  </a:t>
            </a:r>
            <a:b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Dodávky a služby do 2 000 000 Kč nebo stavební práce do 6 000 000 Kč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cs-CZ" sz="21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VŘ V OTEVŘENÉ VÝZVĚ</a:t>
            </a:r>
            <a:b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Zakázky nad 2 000 000 Kč  (dodávky/služby), nebo 6 000 000 Kč stavební práce</a:t>
            </a:r>
          </a:p>
          <a:p>
            <a:r>
              <a:rPr lang="cs-CZ" sz="26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Veřejný zadavatel a dotace nad 50 % </a:t>
            </a:r>
            <a:br>
              <a:rPr lang="cs-CZ" sz="2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i="0" u="none" strike="noStrike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PŘÍMÝ NÁKUP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Dodávky, služby, stavební práce do 500 000 Kč/zakázka</a:t>
            </a:r>
            <a:endParaRPr lang="cs-CZ" sz="29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sz="2100" b="1" i="0" u="none" strike="noStrike" baseline="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CENOVÝ MARKETING</a:t>
            </a:r>
            <a:b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Zakázky nad 500 000 Kč (dodávky/služby), nebo do 6 000 000 Kč stavební práce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cs-CZ" sz="21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VŘ dle ZZVZ</a:t>
            </a:r>
            <a:b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Zakázky nad 2 000 000 Kč (dodávky/služby), nebo nad 6 000 000 Kč stavební práce 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cs-CZ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Pozor na majetkovou a personální propojenost.</a:t>
            </a:r>
            <a:endParaRPr lang="cs-CZ" sz="1600" b="1" i="0" u="none" strike="noStrike" baseline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05BF56B-FF3D-0E33-435D-979CF8E8F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642CDE0A-7A23-4802-CA2E-EBC2255174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5920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552" y="1751710"/>
            <a:ext cx="10286840" cy="4329914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cs-CZ" sz="2800" b="1" i="0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ZADÁVÁNÍ ZAKÁZEK                  </a:t>
            </a:r>
            <a:r>
              <a:rPr kumimoji="0" lang="cs-CZ" sz="18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viz. Příručka pro zadávání zakázek </a:t>
            </a: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i="0" u="none" strike="noStrike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PŘÍMÝ NÁKUP  </a:t>
            </a:r>
            <a:b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může zadat zakázku a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uzavřít smlouvu </a:t>
            </a:r>
            <a:r>
              <a:rPr lang="cs-CZ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 vystavit objednávku*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přímo s jedním dodavatelem. </a:t>
            </a:r>
            <a:b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je povinen </a:t>
            </a:r>
            <a:r>
              <a:rPr lang="cs-CZ" sz="16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cs-CZ" sz="1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případnou </a:t>
            </a:r>
            <a:r>
              <a:rPr lang="cs-CZ" sz="16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výzvu</a:t>
            </a:r>
            <a:r>
              <a:rPr lang="cs-CZ" sz="1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SZIF či jinému kontrolou pověřenému subjektu </a:t>
            </a:r>
            <a:r>
              <a:rPr lang="cs-CZ" sz="16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doložit</a:t>
            </a:r>
            <a:r>
              <a:rPr lang="cs-CZ" sz="1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že </a:t>
            </a:r>
            <a:r>
              <a:rPr lang="cs-CZ" sz="16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cena</a:t>
            </a:r>
            <a:r>
              <a:rPr lang="cs-CZ" sz="1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za kterou přímý nákup realizoval </a:t>
            </a:r>
            <a:r>
              <a:rPr lang="cs-CZ" sz="16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odpovídá cenám v místě a čase obvyklém!</a:t>
            </a:r>
            <a:br>
              <a:rPr lang="cs-CZ" sz="1900" b="1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cs-CZ" sz="1600" i="1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Takovými podklady mohou být např. porovnání srovnatelných produktů, služeb atp. z veřejných nabídek na internetu, ceníkové podklady, z e-mailových nabídek či písemných nabídek získaných jinou cestou. (</a:t>
            </a:r>
            <a:r>
              <a:rPr lang="cs-CZ" sz="1600" i="1" u="none" strike="noStrike" baseline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screeny</a:t>
            </a:r>
            <a:r>
              <a:rPr lang="cs-CZ" sz="1600" i="1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webových stránek by měly obsahovat i datum pořízení </a:t>
            </a:r>
            <a:r>
              <a:rPr lang="cs-CZ" sz="1600" i="1" u="none" strike="noStrike" baseline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screenu</a:t>
            </a:r>
            <a:r>
              <a:rPr lang="cs-CZ" sz="1600" i="1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br>
              <a:rPr lang="cs-CZ" sz="19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přílohy se dokládají při podání Žádosti o platbu.</a:t>
            </a:r>
            <a:b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cs-CZ" sz="1600" b="1" i="0" u="none" strike="noStrike" baseline="0" dirty="0">
                <a:solidFill>
                  <a:schemeClr val="tx1"/>
                </a:solidFill>
                <a:latin typeface="CIDFont+F2"/>
              </a:rPr>
              <a:t>Objednávka </a:t>
            </a:r>
            <a:r>
              <a:rPr lang="cs-CZ" sz="1600" b="0" i="0" u="none" strike="noStrike" baseline="0" dirty="0">
                <a:solidFill>
                  <a:schemeClr val="tx1"/>
                </a:solidFill>
                <a:latin typeface="CIDFont+F2"/>
              </a:rPr>
              <a:t>(pokud je umožněna Pravidly)</a:t>
            </a:r>
            <a:br>
              <a:rPr lang="cs-CZ" sz="1600" b="0" i="0" u="none" strike="noStrike" baseline="0" dirty="0">
                <a:solidFill>
                  <a:schemeClr val="tx1"/>
                </a:solidFill>
                <a:latin typeface="CIDFont+F2"/>
              </a:rPr>
            </a:br>
            <a:r>
              <a:rPr lang="cs-CZ" sz="1600" b="0" i="0" u="none" strike="noStrike" baseline="0" dirty="0">
                <a:solidFill>
                  <a:schemeClr val="tx1"/>
                </a:solidFill>
                <a:latin typeface="CIDFont+F1"/>
              </a:rPr>
              <a:t>může nahradit smlouvu pouze v případě, že hodnota zakázky nepřesáhne 500 000 Kč bez DPH.</a:t>
            </a:r>
            <a:br>
              <a:rPr lang="cs-CZ" sz="1600" b="0" i="0" u="none" strike="noStrike" baseline="0" dirty="0">
                <a:solidFill>
                  <a:schemeClr val="tx1"/>
                </a:solidFill>
                <a:latin typeface="CIDFont+F1"/>
              </a:rPr>
            </a:br>
            <a:r>
              <a:rPr lang="cs-CZ" sz="1600" b="1" i="0" u="none" strike="noStrike" baseline="0" dirty="0">
                <a:solidFill>
                  <a:schemeClr val="tx1"/>
                </a:solidFill>
                <a:latin typeface="CIDFont+F1"/>
              </a:rPr>
              <a:t>Účetní/daňový doklad </a:t>
            </a:r>
            <a:br>
              <a:rPr lang="cs-CZ" sz="1600" b="1" i="0" u="none" strike="noStrike" baseline="0" dirty="0">
                <a:solidFill>
                  <a:schemeClr val="tx1"/>
                </a:solidFill>
                <a:latin typeface="CIDFont+F1"/>
              </a:rPr>
            </a:br>
            <a:r>
              <a:rPr lang="cs-CZ" sz="1600" b="0" i="0" u="none" strike="noStrike" baseline="0" dirty="0">
                <a:solidFill>
                  <a:schemeClr val="tx1"/>
                </a:solidFill>
                <a:latin typeface="CIDFont+F1"/>
              </a:rPr>
              <a:t>může nahradit objednávku/smlouvu pouze v případě, že hodnota přímého nákupu nepřesáhne 100 000 Kč bez DPH.</a:t>
            </a:r>
            <a:endParaRPr lang="cs-CZ" sz="1600" i="0" u="none" strike="noStrike" baseline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05BF56B-FF3D-0E33-435D-979CF8E8F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4264DF9A-3E41-5630-4EB3-1BFFD33900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888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210" y="1751709"/>
            <a:ext cx="10248181" cy="474308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b="1" i="0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ZADÁVÁNÍ ZAKÁZEK                 </a:t>
            </a:r>
            <a:r>
              <a:rPr kumimoji="0" lang="cs-CZ" sz="18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viz. Příručka pro zadávání zakázek </a:t>
            </a: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CENOVÝ MARKETING</a:t>
            </a:r>
            <a:r>
              <a:rPr lang="cs-CZ" sz="21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cs-CZ" sz="2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výběr dodavatele 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b="1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Povinnost vypracovat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tabulku cenového marketingu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Povinnost </a:t>
            </a: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doložit </a:t>
            </a: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minimálně 3 cenové nabídky</a:t>
            </a: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Údaje v  tabulce musí být vždy podloženy písemnou nebo e-mailovou nabídkou dodavatele, nebo vytištěným údajem z internetové nabídky firmy.</a:t>
            </a:r>
            <a:endParaRPr lang="cs-CZ" b="1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Smlouva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 vybraným dodavatelem  </a:t>
            </a:r>
            <a:b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Zadavatel zadá zakázku nejnižší cenové nabídce vyplývající z cenového marketingu nebo Elektronického tržiště. </a:t>
            </a:r>
            <a:b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Doklad o uveřejnění smlouvy registru smluv </a:t>
            </a:r>
            <a:r>
              <a:rPr lang="cs-CZ" sz="12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v případě, že smlouva musí být dle zákona o registru smluv povinně uveřejněn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Doklad o neexistenci střetu zájmů</a:t>
            </a:r>
            <a:br>
              <a:rPr lang="cs-CZ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Čestné prohlášení vítězného dodavatele</a:t>
            </a:r>
            <a:br>
              <a:rPr lang="cs-CZ" sz="19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Přílohy k cenovému marketingu se dokládají po podání Žádosti o dotaci na RO SZIF v daném termínu </a:t>
            </a: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100" i="0" u="none" strike="noStrike" baseline="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70. kalendářního dne od finálního data podání žádosti na RO SZIF</a:t>
            </a:r>
            <a:r>
              <a:rPr lang="cs-CZ" sz="21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i="0" u="none" strike="noStrik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05BF56B-FF3D-0E33-435D-979CF8E8F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99A3280A-9768-2DB2-AFDE-41926B6F99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7103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91657"/>
            <a:ext cx="9208539" cy="3688164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Hotovostní platba </a:t>
            </a:r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max. do výše 100.000,- Kč</a:t>
            </a:r>
          </a:p>
          <a:p>
            <a:pPr algn="l"/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Bezhotovostní platby </a:t>
            </a:r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pouze prostřednictvím vlastního bankovního účtu </a:t>
            </a:r>
          </a:p>
          <a:p>
            <a:pPr algn="l"/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Archivace dokumentů min. 10 let od proplacení dotace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Sazby u stavebních úprav a prací pouze dle katalogu staveních prací a materiálu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ÚRS Praha a.s., RTS a.s. nebo </a:t>
            </a:r>
            <a:r>
              <a:rPr lang="cs-CZ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Callida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s.r.o.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0B696571-80D0-0165-E963-69B6F8CD2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FDE83F7A-12FA-8EDA-7348-F13FCF5C84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483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552" y="1751710"/>
            <a:ext cx="9959038" cy="432991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Podání žádosti – přes </a:t>
            </a:r>
            <a:r>
              <a:rPr lang="cs-CZ" sz="24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PORTÁL FARMÁŘE  </a:t>
            </a:r>
            <a:r>
              <a:rPr lang="cs-CZ" sz="24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25.04.2025 </a:t>
            </a:r>
            <a:b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000" b="1" i="0" u="none" strike="noStrike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Administrativní kontrola a kontrola formálních náležitostí a přijatelnosti (FNaP) na MAS 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komunikace se žadatelem v případě úpravy žádosti probíhá </a:t>
            </a:r>
            <a:r>
              <a:rPr lang="cs-CZ" b="1" i="0" u="sng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e-mailem</a:t>
            </a:r>
            <a:b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Žádost se v této fázi nevrací přes Portál farmáře ! </a:t>
            </a:r>
            <a:b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Nutné hlídat </a:t>
            </a:r>
            <a:r>
              <a:rPr lang="cs-CZ" b="1" i="0" u="sng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cs-CZ" i="0" u="sng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(ten, který jste zadali v žádosti.  </a:t>
            </a:r>
          </a:p>
          <a:p>
            <a:pPr marL="0" indent="0">
              <a:buNone/>
            </a:pP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Věcné hodnocení 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Žádosti, které splní FNaP postupují do věcného hodnocení, provádí Výběrová komise, dle </a:t>
            </a:r>
            <a:b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kritérií uvedených ve Fichi (bodování).Vznikne </a:t>
            </a: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sezam žádostí dle dosaženého bodového hodnocení</a:t>
            </a: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Výběr projektu na MAS</a:t>
            </a:r>
            <a:b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provádí Rada spolku, potvrzuje výsledek bodového hodnocení a doporučuje žádosti k podpoře </a:t>
            </a:r>
          </a:p>
          <a:p>
            <a:pPr marL="0" indent="0">
              <a:buNone/>
            </a:pP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Žádosti vybrané k podpoře </a:t>
            </a:r>
            <a:b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MAS elektronicky podepíše a nahraje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Portálu farmáře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(do 22.06.2025) a informuje žadatele, že žádost</a:t>
            </a:r>
            <a:b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může registrovat na SZIF</a:t>
            </a:r>
            <a:b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registruje svou žádost na SZIF v Portálu farmáře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(do 25.06.2025)</a:t>
            </a:r>
            <a:endParaRPr lang="cs-CZ" b="1" i="0" u="none" strike="noStrike" baseline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1600" b="1" i="0" u="none" strike="noStrike" baseline="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05BF56B-FF3D-0E33-435D-979CF8E8F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2B9A1A36-FF31-D8E5-ACF8-59A360C0C9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3837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05895"/>
            <a:ext cx="8596668" cy="734351"/>
          </a:xfrm>
        </p:spPr>
        <p:txBody>
          <a:bodyPr>
            <a:noAutofit/>
          </a:bodyPr>
          <a:lstStyle/>
          <a:p>
            <a:r>
              <a:rPr lang="cs-CZ" u="sng" dirty="0">
                <a:solidFill>
                  <a:schemeClr val="accent2">
                    <a:lumMod val="75000"/>
                  </a:schemeClr>
                </a:solidFill>
              </a:rPr>
              <a:t>Registrace projektů na RO SZIF </a:t>
            </a:r>
            <a:endParaRPr lang="cs-CZ" sz="3200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E4F5D84-F6F3-4252-8782-657F4C176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840" y="2050321"/>
            <a:ext cx="8596668" cy="3880773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MAS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vybrané Žádosti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dotaci</a:t>
            </a:r>
            <a:r>
              <a:rPr lang="cs-CZ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elektronicky podepíše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předá žadateli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přes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Portál farmáře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minimálně 3 pracovní dny před finálním termínem registrace na RO SZIF Praha</a:t>
            </a: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Žádost o dotaci včetně příloh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podá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přes svůj účet na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Portálu farmáře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RO SZIF nejpozději do </a:t>
            </a:r>
            <a:r>
              <a:rPr lang="cs-CZ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25.06.2025 (termín registrace na RO SZIF Praha)</a:t>
            </a: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podání Žádosti o dotaci na RO SZIF obdrží žadatel potvrzení. </a:t>
            </a:r>
          </a:p>
          <a:p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 SZIF provede administrativní kontrolu žádosti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Žádost o dotaci, pro kterou žadatel provádí</a:t>
            </a:r>
            <a:r>
              <a:rPr lang="cs-CZ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cenový marketing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provede RO SZIF ověření administrativní kontroly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až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 předložení dokumentace k cenovému marketingu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8858" y="5340618"/>
            <a:ext cx="1180952" cy="1180952"/>
          </a:xfrm>
          <a:prstGeom prst="rect">
            <a:avLst/>
          </a:prstGeom>
        </p:spPr>
      </p:pic>
      <p:pic>
        <p:nvPicPr>
          <p:cNvPr id="5" name="Obrázek 3">
            <a:extLst>
              <a:ext uri="{FF2B5EF4-FFF2-40B4-BE49-F238E27FC236}">
                <a16:creationId xmlns:a16="http://schemas.microsoft.com/office/drawing/2014/main" id="{A10A645C-ECF3-9606-FFCF-5A2342A27921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779D0CE-20FA-0414-FCF5-A6ECD11A78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3146" y="188377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1603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765" y="1039739"/>
            <a:ext cx="8596668" cy="734351"/>
          </a:xfrm>
        </p:spPr>
        <p:txBody>
          <a:bodyPr>
            <a:noAutofit/>
          </a:bodyPr>
          <a:lstStyle/>
          <a:p>
            <a:r>
              <a:rPr lang="cs-CZ" u="sng" dirty="0"/>
              <a:t>Hodnocení projektů na RO SZIF  </a:t>
            </a:r>
            <a:endParaRPr lang="cs-CZ" sz="3200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E4F5D84-F6F3-4252-8782-657F4C176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06320"/>
            <a:ext cx="9170051" cy="44507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 případě zjištěných odstranitelných nedostatků vyzve SZIF žadatele (informována je i příslušná MAS) k jejich odstranění </a:t>
            </a:r>
          </a:p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 70 KD - v případě přímého nákupu, resp. do 140 kalendářních dnů - v případě doložení dokumentace k výběru dodavatele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Lhůta pro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odstranění nedostatků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– do 21 kalendářních dnů od doručení Žádosti o doplnění (doplnění se provádí přes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Portál farmáře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doplnění na RO SZIF ze strany žadatele může být v uvedené lhůtě provedeno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u="sng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pouze jednou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Pokud je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projekt schválen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 poskytnutí dotace z PRV, je žadatel vyzván prostřednictvím k podpisu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Dohody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0617" y="5450886"/>
            <a:ext cx="1180952" cy="1180952"/>
          </a:xfrm>
          <a:prstGeom prst="rect">
            <a:avLst/>
          </a:prstGeom>
        </p:spPr>
      </p:pic>
      <p:pic>
        <p:nvPicPr>
          <p:cNvPr id="3" name="Obrázek 3">
            <a:extLst>
              <a:ext uri="{FF2B5EF4-FFF2-40B4-BE49-F238E27FC236}">
                <a16:creationId xmlns:a16="http://schemas.microsoft.com/office/drawing/2014/main" id="{6A2A8F0F-C7F5-F222-1F97-82923FBE9777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DC5560F-33FC-8430-4777-AF01B7A2B1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1079" y="99721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09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191" y="1007510"/>
            <a:ext cx="8273338" cy="795820"/>
          </a:xfrm>
        </p:spPr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Základní informace</a:t>
            </a:r>
          </a:p>
        </p:txBody>
      </p:sp>
      <p:graphicFrame>
        <p:nvGraphicFramePr>
          <p:cNvPr id="11" name="Zástupný obsah 9">
            <a:extLst>
              <a:ext uri="{FF2B5EF4-FFF2-40B4-BE49-F238E27FC236}">
                <a16:creationId xmlns:a16="http://schemas.microsoft.com/office/drawing/2014/main" id="{9860113C-8D43-F70C-7953-1B26354F78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682797"/>
              </p:ext>
            </p:extLst>
          </p:nvPr>
        </p:nvGraphicFramePr>
        <p:xfrm>
          <a:off x="500842" y="1803330"/>
          <a:ext cx="9507190" cy="42321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6655">
                  <a:extLst>
                    <a:ext uri="{9D8B030D-6E8A-4147-A177-3AD203B41FA5}">
                      <a16:colId xmlns:a16="http://schemas.microsoft.com/office/drawing/2014/main" val="3420815952"/>
                    </a:ext>
                  </a:extLst>
                </a:gridCol>
                <a:gridCol w="3136376">
                  <a:extLst>
                    <a:ext uri="{9D8B030D-6E8A-4147-A177-3AD203B41FA5}">
                      <a16:colId xmlns:a16="http://schemas.microsoft.com/office/drawing/2014/main" val="4230946032"/>
                    </a:ext>
                  </a:extLst>
                </a:gridCol>
                <a:gridCol w="3616201">
                  <a:extLst>
                    <a:ext uri="{9D8B030D-6E8A-4147-A177-3AD203B41FA5}">
                      <a16:colId xmlns:a16="http://schemas.microsoft.com/office/drawing/2014/main" val="1861012454"/>
                    </a:ext>
                  </a:extLst>
                </a:gridCol>
                <a:gridCol w="1957958">
                  <a:extLst>
                    <a:ext uri="{9D8B030D-6E8A-4147-A177-3AD203B41FA5}">
                      <a16:colId xmlns:a16="http://schemas.microsoft.com/office/drawing/2014/main" val="2210993528"/>
                    </a:ext>
                  </a:extLst>
                </a:gridCol>
              </a:tblGrid>
              <a:tr h="800264"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solidFill>
                            <a:schemeClr val="tx1"/>
                          </a:solidFill>
                          <a:effectLst/>
                        </a:rPr>
                        <a:t>Číslo Fiche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effectLst/>
                        </a:rPr>
                        <a:t>Název </a:t>
                      </a:r>
                      <a:r>
                        <a:rPr lang="cs-CZ" sz="2000" kern="1200" dirty="0" err="1">
                          <a:solidFill>
                            <a:schemeClr val="tx1"/>
                          </a:solidFill>
                          <a:effectLst/>
                        </a:rPr>
                        <a:t>Fiche</a:t>
                      </a:r>
                      <a:endParaRPr lang="cs-CZ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Výše dotace </a:t>
                      </a:r>
                    </a:p>
                    <a:p>
                      <a:pPr algn="ctr"/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Min-Max. výše výdajů pro stanovení dotace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</a:rPr>
                        <a:t>Alokace (DOTACE)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29817"/>
                  </a:ext>
                </a:extLst>
              </a:tr>
              <a:tr h="1031710"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>
                          <a:solidFill>
                            <a:srgbClr val="0070C0"/>
                          </a:solidFill>
                          <a:effectLst/>
                        </a:rPr>
                        <a:t>F4</a:t>
                      </a:r>
                      <a:endParaRPr lang="cs-CZ" sz="28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PODNIKÁNÍ MALÝCH A STŘEDNÍCH PODNIKŮ </a:t>
                      </a:r>
                      <a:endParaRPr lang="cs-CZ" sz="36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Výše dotace = </a:t>
                      </a: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50 %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Min. výše výdajů = 100.000,- Kč</a:t>
                      </a:r>
                    </a:p>
                    <a:p>
                      <a:pPr algn="l"/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Max. výše výdajů = 2.000 000,-  Kč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1 598 654,- Kč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cs-CZ" sz="2000" b="1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cs-CZ" sz="3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065494"/>
                  </a:ext>
                </a:extLst>
              </a:tr>
              <a:tr h="954170"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F5</a:t>
                      </a:r>
                      <a:endParaRPr lang="cs-CZ" sz="2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ZÁKLADNÍ SLUŽBY A OBNOVA OBCÍ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Výše dotace = </a:t>
                      </a:r>
                      <a:r>
                        <a:rPr kumimoji="0" lang="cs-C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80 %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Min. výše výdajů = 100.000,- Kč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Max. výše výdajů = 2.000 000,-  Kč</a:t>
                      </a:r>
                    </a:p>
                    <a:p>
                      <a:pPr algn="l"/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2 800 000,- Kč</a:t>
                      </a:r>
                      <a:endParaRPr lang="cs-CZ" sz="32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419563"/>
                  </a:ext>
                </a:extLst>
              </a:tr>
              <a:tr h="1022949"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F6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NEPRODUKTIVNÍ INFRASTRUKTURA V KRAJINĚ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Výše dotace = </a:t>
                      </a:r>
                      <a:r>
                        <a:rPr kumimoji="0" lang="cs-C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80 %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Min. výše výdajů = 100.000,- Kč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Max. výše výdajů = 1.000 000,-  Kč</a:t>
                      </a:r>
                    </a:p>
                    <a:p>
                      <a:pPr algn="l"/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1 000 000,- Kč</a:t>
                      </a:r>
                      <a:endParaRPr lang="cs-CZ" sz="3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809089"/>
                  </a:ext>
                </a:extLst>
              </a:tr>
            </a:tbl>
          </a:graphicData>
        </a:graphic>
      </p:graphicFrame>
      <p:pic>
        <p:nvPicPr>
          <p:cNvPr id="15" name="Obrázek 3">
            <a:extLst>
              <a:ext uri="{FF2B5EF4-FFF2-40B4-BE49-F238E27FC236}">
                <a16:creationId xmlns:a16="http://schemas.microsoft.com/office/drawing/2014/main" id="{868981C6-81AC-42CA-565B-1D1959D94B88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A78736F5-3CFB-D029-CDE6-7090E4C174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B6EB0B9-D9A2-2BF8-0D3E-1A701A3EC9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1393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B43BAA47-743D-47DB-A365-7C4A06C8B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4150" y="2628204"/>
            <a:ext cx="8596668" cy="1426673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2"/>
                </a:solidFill>
              </a:rPr>
              <a:t> Dotazy a diskuze </a:t>
            </a:r>
          </a:p>
        </p:txBody>
      </p:sp>
      <p:pic>
        <p:nvPicPr>
          <p:cNvPr id="2" name="Obrázek 3">
            <a:extLst>
              <a:ext uri="{FF2B5EF4-FFF2-40B4-BE49-F238E27FC236}">
                <a16:creationId xmlns:a16="http://schemas.microsoft.com/office/drawing/2014/main" id="{13178E79-A96F-94AB-300A-AA8115D65736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B027D2D-E239-8690-F4DE-01483B6B4F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0617" y="5450886"/>
            <a:ext cx="1180952" cy="118095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4C2349E-FA96-1F4B-D54C-0B14320092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0281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103" y="5018535"/>
            <a:ext cx="1180952" cy="118095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B4CB3AE-DB24-440A-80BD-9F1954BF6A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1902" y="309100"/>
            <a:ext cx="1928943" cy="69841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37FCC4-2AFD-4AF4-B6FF-860903159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4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4400" dirty="0">
                <a:solidFill>
                  <a:schemeClr val="accent1">
                    <a:lumMod val="50000"/>
                  </a:schemeClr>
                </a:solidFill>
              </a:rPr>
              <a:t>    Děkujeme za pozornost.</a:t>
            </a:r>
          </a:p>
        </p:txBody>
      </p:sp>
      <p:pic>
        <p:nvPicPr>
          <p:cNvPr id="2" name="Obrázek 3">
            <a:extLst>
              <a:ext uri="{FF2B5EF4-FFF2-40B4-BE49-F238E27FC236}">
                <a16:creationId xmlns:a16="http://schemas.microsoft.com/office/drawing/2014/main" id="{CC5D03B9-D444-C20D-E221-97FB349AD106}"/>
              </a:ext>
            </a:extLst>
          </p:cNvPr>
          <p:cNvPicPr/>
          <p:nvPr/>
        </p:nvPicPr>
        <p:blipFill>
          <a:blip r:embed="rId4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6A1C89B5-CB4C-9A88-126D-062AEFDA9DBB}"/>
              </a:ext>
            </a:extLst>
          </p:cNvPr>
          <p:cNvSpPr txBox="1"/>
          <p:nvPr/>
        </p:nvSpPr>
        <p:spPr>
          <a:xfrm>
            <a:off x="1976055" y="5424345"/>
            <a:ext cx="729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5"/>
              </a:rPr>
              <a:t>info@maskpz.cz</a:t>
            </a:r>
            <a:r>
              <a:rPr lang="cs-CZ" dirty="0"/>
              <a:t>      </a:t>
            </a:r>
            <a:r>
              <a:rPr lang="cs-CZ" dirty="0">
                <a:hlinkClick r:id="rId6"/>
              </a:rPr>
              <a:t>www.maskpz.cz</a:t>
            </a:r>
            <a:r>
              <a:rPr lang="cs-CZ" dirty="0"/>
              <a:t>         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</a:rPr>
              <a:t>tel. 603 246 655 nebo 603 838 789</a:t>
            </a:r>
            <a:endParaRPr lang="cs-CZ" sz="9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18B214D-0C0D-7FC3-BDFB-F2A19F6557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4071" y="5908658"/>
            <a:ext cx="8675755" cy="247685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D23B72C6-5833-13B4-82E9-070A3A2CB31E}"/>
              </a:ext>
            </a:extLst>
          </p:cNvPr>
          <p:cNvSpPr/>
          <p:nvPr/>
        </p:nvSpPr>
        <p:spPr>
          <a:xfrm>
            <a:off x="1090891" y="5879505"/>
            <a:ext cx="1770328" cy="281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„Společně k cíli.“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F433447-8033-FC85-2DB0-48189F5F0695}"/>
              </a:ext>
            </a:extLst>
          </p:cNvPr>
          <p:cNvSpPr txBox="1"/>
          <p:nvPr/>
        </p:nvSpPr>
        <p:spPr>
          <a:xfrm>
            <a:off x="2424022" y="3870776"/>
            <a:ext cx="4408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Jitka Toušová </a:t>
            </a:r>
          </a:p>
          <a:p>
            <a:pPr algn="ctr"/>
            <a:r>
              <a:rPr lang="cs-CZ" dirty="0"/>
              <a:t>Mirka Novopacká </a:t>
            </a:r>
          </a:p>
        </p:txBody>
      </p:sp>
    </p:spTree>
    <p:extLst>
      <p:ext uri="{BB962C8B-B14F-4D97-AF65-F5344CB8AC3E}">
        <p14:creationId xmlns:p14="http://schemas.microsoft.com/office/powerpoint/2010/main" val="2961747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574" y="1199700"/>
            <a:ext cx="8419987" cy="1017290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u="sng" dirty="0">
                <a:solidFill>
                  <a:srgbClr val="0070C0"/>
                </a:solidFill>
              </a:rPr>
              <a:t>FICHE 4:</a:t>
            </a:r>
            <a:br>
              <a:rPr lang="cs-CZ" u="sng" dirty="0"/>
            </a:br>
            <a:r>
              <a:rPr lang="cs-CZ" sz="27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PODNIKÁNÍ MALÝCH A STŘEDNÍCH PODNIKŮ </a:t>
            </a: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9811372" cy="3857831"/>
          </a:xfrm>
        </p:spPr>
        <p:txBody>
          <a:bodyPr>
            <a:normAutofit fontScale="25000" lnSpcReduction="20000"/>
          </a:bodyPr>
          <a:lstStyle/>
          <a:p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Alokace na Fichi :     </a:t>
            </a:r>
            <a:r>
              <a:rPr lang="cs-CZ" sz="6600" b="1" dirty="0">
                <a:solidFill>
                  <a:srgbClr val="0070C0"/>
                </a:solidFill>
                <a:effectLst/>
              </a:rPr>
              <a:t>1 598 654,- Kč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cs-CZ" sz="5400" b="1" dirty="0">
                <a:solidFill>
                  <a:schemeClr val="tx2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Výše podpory 50 %</a:t>
            </a:r>
          </a:p>
          <a:p>
            <a:pPr marL="0" indent="0">
              <a:buNone/>
            </a:pPr>
            <a:r>
              <a:rPr lang="cs-CZ" sz="7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 podpory </a:t>
            </a: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7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 do staveb, strojů, technologií a vybavení pro založení a rozvoj podnikatelských činností </a:t>
            </a:r>
            <a:endParaRPr lang="cs-CZ" sz="6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Zemědělské podnikání 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Zpracování a uvádění na trh produktů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Lesnické podnikání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Nezemědělské podnikání</a:t>
            </a:r>
          </a:p>
          <a:p>
            <a:pPr marL="0" indent="0">
              <a:buNone/>
            </a:pPr>
            <a:endParaRPr lang="cs-CZ" sz="7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7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podpory: 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je poskytována v souladu s čl. 61 ABER </a:t>
            </a:r>
            <a:br>
              <a:rPr lang="cs-CZ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ázek 3">
            <a:extLst>
              <a:ext uri="{FF2B5EF4-FFF2-40B4-BE49-F238E27FC236}">
                <a16:creationId xmlns:a16="http://schemas.microsoft.com/office/drawing/2014/main" id="{A9BADD42-5BCA-36DF-4D3B-AAFFC11905D2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8A14A7E-AEB8-5E72-A26C-1499AE8CF4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AAA4D1B9-C505-4860-8A22-17F935A8C5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4429" y="50859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924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769582BA-E5D5-9A83-E05E-24BB0188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75395"/>
            <a:ext cx="8596312" cy="1024518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u="sng" dirty="0">
                <a:solidFill>
                  <a:srgbClr val="0070C0"/>
                </a:solidFill>
              </a:rPr>
              <a:t>FICHE 4:</a:t>
            </a:r>
            <a:br>
              <a:rPr lang="cs-CZ" u="sng" dirty="0"/>
            </a:br>
            <a:r>
              <a:rPr lang="cs-CZ" sz="27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PODNIKÁNÍ MALÝCH A STŘEDNÍCH PODNIKŮ </a:t>
            </a: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10743701" cy="410613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8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Žadatelé:   malé a střední podniky </a:t>
            </a:r>
            <a:r>
              <a:rPr lang="cs-CZ" sz="6400" i="1" dirty="0">
                <a:latin typeface="Arial" panose="020B0604020202020204" pitchFamily="34" charset="0"/>
                <a:cs typeface="Arial" panose="020B0604020202020204" pitchFamily="34" charset="0"/>
              </a:rPr>
              <a:t>(definice viz Pravidla – příloha č.3 ) </a:t>
            </a:r>
            <a:br>
              <a:rPr lang="cs-CZ" sz="6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7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Kategorie mikropodniků, malých a středních podniků </a:t>
            </a:r>
            <a:r>
              <a:rPr lang="pl-PL" sz="7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(MSP) </a:t>
            </a:r>
            <a:r>
              <a:rPr lang="pl-PL" sz="7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složena z </a:t>
            </a:r>
            <a:r>
              <a:rPr lang="cs-CZ" sz="7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podniků, které zaměstnávají méně než 250 osob a jejichž roční obrat nepřesahuje 50 milionů EUR nebo jejichž bilanční suma roční rozvahy nepřesahuje 43 miliony EUR</a:t>
            </a:r>
            <a:endParaRPr lang="cs-CZ" sz="72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Kategorii podniku je nutno dodržet do data podpisu Dohody.</a:t>
            </a:r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rámci kategorie MSP je </a:t>
            </a:r>
            <a:r>
              <a:rPr lang="cs-CZ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malý podnik </a:t>
            </a:r>
            <a:r>
              <a:rPr lang="cs-CZ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vymezen jako podnik, který </a:t>
            </a:r>
            <a:r>
              <a:rPr lang="cs-CZ" sz="7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zaměstnává méně než </a:t>
            </a:r>
            <a:r>
              <a:rPr lang="cs-CZ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osob </a:t>
            </a:r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jehož</a:t>
            </a:r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7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roční obrat nebo bilanční suma roční rozvahy nepřesahuje 10 milionů EUR</a:t>
            </a:r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rámci kategorie MSP je </a:t>
            </a:r>
            <a:r>
              <a:rPr lang="cs-CZ" sz="7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mikropodnik </a:t>
            </a:r>
            <a:r>
              <a:rPr lang="cs-CZ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vymezen jako podnik, který </a:t>
            </a:r>
            <a:r>
              <a:rPr lang="cs-CZ" sz="7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zaměstnává méně než </a:t>
            </a:r>
            <a:r>
              <a:rPr lang="cs-CZ" sz="7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osob </a:t>
            </a:r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a jehož </a:t>
            </a:r>
            <a:r>
              <a:rPr lang="cs-CZ" sz="7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roční obrat nebo bilanční suma roční rozvahy nepřesahuje 2 miliony EUR.</a:t>
            </a:r>
            <a:r>
              <a:rPr lang="cs-CZ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Nutno vzít v potaz propojené a partnerské podniky</a:t>
            </a:r>
            <a:r>
              <a:rPr lang="cs-CZ" sz="6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6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Dokládá se </a:t>
            </a:r>
            <a:r>
              <a:rPr lang="cs-CZ" sz="6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Prohlášením o zařazení podniku do kategorie mikropodniků, malých či středních podniků </a:t>
            </a:r>
            <a:br>
              <a:rPr lang="cs-CZ" sz="6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 </a:t>
            </a:r>
            <a:r>
              <a:rPr lang="cs-CZ" sz="6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Portál farmáře / sekce Průřezové přílohy </a:t>
            </a:r>
            <a:r>
              <a:rPr lang="cs-CZ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podání žádosti o dotaci na SZIF (nikoliv na MAS) </a:t>
            </a:r>
            <a:br>
              <a:rPr lang="cs-CZ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cs-CZ" sz="7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(vzor viz Pravidla  – příloha č.4</a:t>
            </a:r>
            <a:r>
              <a:rPr lang="cs-CZ" sz="5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br>
              <a:rPr lang="cs-CZ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Obrázek 3">
            <a:extLst>
              <a:ext uri="{FF2B5EF4-FFF2-40B4-BE49-F238E27FC236}">
                <a16:creationId xmlns:a16="http://schemas.microsoft.com/office/drawing/2014/main" id="{FAA1FA73-FEEE-6232-DBB4-E78B5CBAF7C0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7BBF3F8-2B7F-BB1A-ABA2-8EB6B35FEA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6984914D-4E31-8CDC-D541-4E318084C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7343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213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5C71ECA5-967D-8922-0035-27C9C1F2C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944" y="1242136"/>
            <a:ext cx="8596312" cy="1023532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u="sng" dirty="0">
                <a:solidFill>
                  <a:srgbClr val="0070C0"/>
                </a:solidFill>
              </a:rPr>
              <a:t>FICHE 4:</a:t>
            </a:r>
            <a:br>
              <a:rPr lang="cs-CZ" u="sng" dirty="0"/>
            </a:br>
            <a:r>
              <a:rPr lang="cs-CZ" sz="27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PODNIKÁNÍ MALÝCH A STŘEDNÍCH PODNIKŮ </a:t>
            </a: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334" y="2340292"/>
            <a:ext cx="10562166" cy="4106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Zemědělské podnikání</a:t>
            </a:r>
            <a:b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do staveb, strojů, technologií a dalšího vybavení pro zemědělské podnikání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Jedná se např. o investice pro živočišnou výrobu jako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výstavba a rekonstrukce ustájovacích prostor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chovatelských zařízení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skladovacích prostor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krmiva a druhotné produkty živočišné výroby, nebo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investice pro rostlinnou výrobu jako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posklizňová úprava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skladování a expedice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rostlinné produkce,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výstavba a rekonstrukce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nosných konstrukcí sadů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chmelnic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výstavba a rekonstrukce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skleníků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fóliovníků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nákup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mobilních strojů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či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mobilní oplocení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pro pastevní areál.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br>
              <a:rPr lang="cs-CZ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pl-PL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Zpracování a uvádění na trh produktů</a:t>
            </a:r>
            <a:br>
              <a:rPr lang="pl-PL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do staveb, strojů, technologií a dalšího vybavení pro zpracování a uvádění produktů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na trh. Jedná se např. o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investice související s finální úpravou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balením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značením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výrobků,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investice do staveb, investice související se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skladováním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nejen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surovin a výrobků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ale i druhotných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surovin, investice související s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uváděním produktů na trh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11" name="Obrázek 3">
            <a:extLst>
              <a:ext uri="{FF2B5EF4-FFF2-40B4-BE49-F238E27FC236}">
                <a16:creationId xmlns:a16="http://schemas.microsoft.com/office/drawing/2014/main" id="{58D390C1-4807-E28C-AD91-901E39B7D057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DF4A2222-20FD-66DA-A2D6-09093AED4C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6400" y="65018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995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5C71ECA5-967D-8922-0035-27C9C1F2C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196" y="1171271"/>
            <a:ext cx="8596312" cy="1023532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u="sng" dirty="0">
                <a:solidFill>
                  <a:srgbClr val="0070C0"/>
                </a:solidFill>
              </a:rPr>
              <a:t>FICHE 4:</a:t>
            </a:r>
            <a:br>
              <a:rPr lang="cs-CZ" u="sng" dirty="0"/>
            </a:br>
            <a:r>
              <a:rPr lang="cs-CZ" sz="27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PODNIKÁNÍ MALÝCH A STŘEDNÍCH PODNIKŮ </a:t>
            </a: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196" y="2340292"/>
            <a:ext cx="9326687" cy="4106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Lesnické podnikání</a:t>
            </a:r>
            <a:b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investice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do staveb, strojů, technologií a dalšího vybavení pro lesnické podnikání i pro hospodaření v lese. Jedná se např. o stroje a technologie (včetně koně a vleku za koně k vyvážení dříví) pro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obnovu, výchovu a těžbu lesních porostů 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včetně dopravy dříví, stroje ke zpracování </a:t>
            </a:r>
            <a:r>
              <a:rPr lang="cs-CZ" sz="16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potěžebních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zbytků,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stroje pro přípravu půdy 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před zalesněním, stroje a zařízení pro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údržbu a opravy lesních cest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stroje pro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výrobu palivového dříví 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 pro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pořez dříví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Nezeměděls</a:t>
            </a: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</a:rPr>
              <a:t>ké podnikání </a:t>
            </a:r>
            <a:b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investice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 staveb, strojů, technologií a dalšího vybavení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 nezemědělské podnikání</a:t>
            </a:r>
            <a:endParaRPr lang="cs-CZ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3">
            <a:extLst>
              <a:ext uri="{FF2B5EF4-FFF2-40B4-BE49-F238E27FC236}">
                <a16:creationId xmlns:a16="http://schemas.microsoft.com/office/drawing/2014/main" id="{58D390C1-4807-E28C-AD91-901E39B7D057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BE071C50-750A-1BFD-4803-834757348F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542974C-5580-03CC-FAA2-C23F71BB76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0694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160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9077181" cy="343327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sz="5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73A94CB4-EDA9-0C19-2D10-BBCE05C3C6EA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0DF56639-639C-15A8-986E-9FE4669A3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75181"/>
            <a:ext cx="8596312" cy="1020822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u="sng" dirty="0">
                <a:solidFill>
                  <a:schemeClr val="accent5">
                    <a:lumMod val="75000"/>
                  </a:schemeClr>
                </a:solidFill>
              </a:rPr>
              <a:t>FICHE 5:</a:t>
            </a:r>
            <a:br>
              <a:rPr lang="cs-CZ" u="sng" dirty="0"/>
            </a:br>
            <a:r>
              <a:rPr kumimoji="0" lang="cs-CZ" sz="27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ZÁKLADNÍ SLUŽBY A OBNOVA OBCÍ</a:t>
            </a:r>
            <a:b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25179162-E0CA-79EA-CF51-13A36D584E90}"/>
              </a:ext>
            </a:extLst>
          </p:cNvPr>
          <p:cNvSpPr txBox="1">
            <a:spLocks/>
          </p:cNvSpPr>
          <p:nvPr/>
        </p:nvSpPr>
        <p:spPr>
          <a:xfrm>
            <a:off x="810883" y="2342737"/>
            <a:ext cx="9670211" cy="39027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Alokace na Fichi : </a:t>
            </a:r>
            <a:r>
              <a:rPr lang="cs-CZ" sz="8000" b="1" dirty="0">
                <a:solidFill>
                  <a:schemeClr val="accent5">
                    <a:lumMod val="75000"/>
                  </a:schemeClr>
                </a:solidFill>
                <a:effectLst/>
              </a:rPr>
              <a:t>2 800 000,- Kč</a:t>
            </a:r>
            <a:r>
              <a:rPr lang="cs-CZ" sz="9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       </a:t>
            </a:r>
            <a:r>
              <a:rPr lang="cs-CZ" sz="7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Výše podpory 80 %</a:t>
            </a:r>
            <a:br>
              <a:rPr lang="cs-CZ" sz="7200" b="1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cs-CZ" sz="4800" b="1" dirty="0">
              <a:solidFill>
                <a:srgbClr val="FF0000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 3" charset="2"/>
              <a:buNone/>
            </a:pPr>
            <a:r>
              <a:rPr lang="cs-CZ" sz="7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 podpory </a:t>
            </a:r>
            <a:r>
              <a:rPr lang="cs-CZ" sz="7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7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podporovány budou výdaje na vybudování, zlepšování  nebo rozšiřování drobné infrastruktury na venkově</a:t>
            </a:r>
            <a:br>
              <a:rPr lang="cs-CZ" sz="7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9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2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a) Kulturní, spolková a společenská zařízení, včetně komunitních center, center vzdělávání a knihoven </a:t>
            </a:r>
            <a:br>
              <a:rPr lang="cs-CZ" sz="72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br>
              <a:rPr lang="cs-CZ" sz="8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7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b) </a:t>
            </a:r>
            <a:r>
              <a:rPr lang="cs-CZ" sz="72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Drobná infrastruktura a základní služby </a:t>
            </a:r>
            <a:br>
              <a:rPr lang="cs-CZ" sz="8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6400" i="1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(zastávky veřejné dopravy, hřbitovy, dětská hřiště a sportoviště, prostory pro separaci odpadů, komunální technika včetně zázemí) </a:t>
            </a:r>
            <a:br>
              <a:rPr lang="cs-CZ" sz="6400" i="1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br>
              <a:rPr lang="cs-CZ" sz="8000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72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c) Drobné památky místního významu </a:t>
            </a:r>
            <a:br>
              <a:rPr lang="cs-CZ" sz="72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br>
              <a:rPr lang="cs-CZ" sz="8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72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d) Školská zařízení </a:t>
            </a:r>
            <a:br>
              <a:rPr lang="cs-CZ" sz="8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7200" i="1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(zařízení </a:t>
            </a:r>
            <a:r>
              <a:rPr lang="cs-CZ" sz="7200" b="0" i="1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školního stravování, školní sportoviště/tělocvičny a venkovní prostory) </a:t>
            </a:r>
            <a:endParaRPr lang="cs-CZ" sz="8000" b="0" i="1" u="none" strike="noStrike" baseline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sz="8000" b="1" i="0" u="none" strike="noStrike" baseline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0" indent="0">
              <a:buFont typeface="Wingdings 3" charset="2"/>
              <a:buNone/>
            </a:pP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E47EEE-37CC-9568-10E3-39605CA4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D20145F8-0618-4B65-E05B-A921139DAD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1079" y="17253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6661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3510</TotalTime>
  <Words>4943</Words>
  <Application>Microsoft Office PowerPoint</Application>
  <PresentationFormat>Širokoúhlá obrazovka</PresentationFormat>
  <Paragraphs>274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53" baseType="lpstr">
      <vt:lpstr>Arial</vt:lpstr>
      <vt:lpstr>Calibri</vt:lpstr>
      <vt:lpstr>CanvaSans-Regular</vt:lpstr>
      <vt:lpstr>CanvaSans-RegularItalic</vt:lpstr>
      <vt:lpstr>CIDFont+F1</vt:lpstr>
      <vt:lpstr>CIDFont+F2</vt:lpstr>
      <vt:lpstr>Times New Roman</vt:lpstr>
      <vt:lpstr>Trebuchet MS</vt:lpstr>
      <vt:lpstr>Verdana</vt:lpstr>
      <vt:lpstr>Wingdings</vt:lpstr>
      <vt:lpstr>Wingdings 3</vt:lpstr>
      <vt:lpstr>Fazeta</vt:lpstr>
      <vt:lpstr>SEMINÁŘ PRO ŽADATELE </vt:lpstr>
      <vt:lpstr>Termíny výzvy</vt:lpstr>
      <vt:lpstr>ZÁVAZNÉ DOKUMENTY PRO ŽADATELE </vt:lpstr>
      <vt:lpstr>Základní informace</vt:lpstr>
      <vt:lpstr>FICHE 4: PODNIKÁNÍ MALÝCH A STŘEDNÍCH PODNIKŮ  </vt:lpstr>
      <vt:lpstr>FICHE 4: PODNIKÁNÍ MALÝCH A STŘEDNÍCH PODNIKŮ  </vt:lpstr>
      <vt:lpstr>FICHE 4: PODNIKÁNÍ MALÝCH A STŘEDNÍCH PODNIKŮ  </vt:lpstr>
      <vt:lpstr>FICHE 4: PODNIKÁNÍ MALÝCH A STŘEDNÍCH PODNIKŮ  </vt:lpstr>
      <vt:lpstr>FICHE 5: ZÁKLADNÍ SLUŽBY A OBNOVA OBCÍ  </vt:lpstr>
      <vt:lpstr>FICHE 5: ZÁKLADNÍ SLUŽBY A OBNOVA OBCÍ </vt:lpstr>
      <vt:lpstr>FICHE 5: ZÁKLADNÍ SLUŽBY A OBNOVA OBCÍ </vt:lpstr>
      <vt:lpstr>FICHE 5: ZÁKLADNÍ SLUŽBY A OBNOVA OBCÍ </vt:lpstr>
      <vt:lpstr>FICHE 5: ZÁKLADNÍ SLUŽBY A OBNOVA OBCÍ </vt:lpstr>
      <vt:lpstr>FICHE 6: NEPRODUKTIVNÍ INFRASTRUKTURA V KRAJINĚ   </vt:lpstr>
      <vt:lpstr>FICHE 6: NEPRODUKTIVNÍ INFRASTRUKTURA V KRAJINĚ   </vt:lpstr>
      <vt:lpstr>FICHE 6: NEPRODUKTIVNÍ INFRASTRUKTURA V KRAJINĚ   </vt:lpstr>
      <vt:lpstr>FICHE 6: NEPRODUKTIVNÍ INFRASTRUKTURA V KRAJINĚ   </vt:lpstr>
      <vt:lpstr>FICHE 6: NEPRODUKTIVNÍ INFRASTRUKTURA V KRAJINĚ   </vt:lpstr>
      <vt:lpstr>FICHE 6: NEPRODUKTIVNÍ INFRASTRUKTURA V KRAJINĚ  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Registrace projektů na RO SZIF </vt:lpstr>
      <vt:lpstr>Hodnocení projektů na RO SZIF 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</dc:creator>
  <cp:lastModifiedBy>Jitka</cp:lastModifiedBy>
  <cp:revision>174</cp:revision>
  <dcterms:created xsi:type="dcterms:W3CDTF">2020-04-23T08:47:42Z</dcterms:created>
  <dcterms:modified xsi:type="dcterms:W3CDTF">2025-03-20T12:56:16Z</dcterms:modified>
</cp:coreProperties>
</file>