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72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293" r:id="rId70"/>
    <p:sldId id="294" r:id="rId71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211D-6E3A-44D9-BDF2-24E1EF576F81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C0088-E33A-4A0F-999C-10021F5CE6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94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C0088-E33A-4A0F-999C-10021F5CE6E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0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C0088-E33A-4A0F-999C-10021F5CE6E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48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A41D9C-4C3E-41AA-ADC0-9566565A665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07A244B-9C82-4E12-B11A-BDA492CF474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34FC2DA-0BF1-4174-8F0F-C89AA437DA1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987AE8-66BC-4B93-91F2-31891D92A0E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54B489B-7552-4738-AB43-F8F8FA3EF8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698E07C-6D3C-410F-A845-8B7BDEBEF5B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444A5FE-D48A-4868-BA29-6105EF54C30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8833E37-DB65-48A5-A8C4-648A2FFE370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4BB3955-4351-49DB-9F5C-F61C7F5EF00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2A39EB5-58D2-4E9A-97D6-84D10A52CD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04F6F065-A018-4445-9A1C-FCD6DE47110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8C208A5-9B5D-47FA-ACEF-66F62F475058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08EAFA-DE85-4281-BE00-FD4F9E21833A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46DD0D3-7B5F-46B4-8C1B-8E2ACFDBD877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D0AEC73-D5FE-4119-98A2-D23EC7394347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9F9DFA0-D7FA-454E-ADE0-FC6173C30187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4F6E5A4-2D6C-4B39-A768-06CE310526FF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5AE1AE-5E12-40FC-862E-96ABFB71EBE5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5A17D3-A11A-42AB-8AE6-F74544B46753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A439338-7A45-4D5B-A941-5EF254DF86E7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637D460-DDEF-4C4D-9389-6940E102D600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&lt;zápatí&gt;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78E2C48-2388-4AD7-84BF-F0714A8D9BD0}" type="slidenum">
              <a:rPr lang="cs-CZ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maskpz.cz" TargetMode="External"/><Relationship Id="rId5" Type="http://schemas.openxmlformats.org/officeDocument/2006/relationships/hyperlink" Target="http://www.maskpz.cz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kpz.cz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info@maskpz.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kpz.cz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info@maskpz.c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kpz.cz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info@maskpz.cz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maskpz.cz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maskpz.cz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kpz.cz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info@maskpz.cz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zscr.cz/clanek/irop-technika-pro-izs.asp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kpz.cz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info@maskpz.cz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kpz.cz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info@maskpz.cz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maskpz.cz" TargetMode="External"/><Relationship Id="rId5" Type="http://schemas.openxmlformats.org/officeDocument/2006/relationships/hyperlink" Target="http://www.maskpz.cz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maskpz.cz" TargetMode="External"/><Relationship Id="rId4" Type="http://schemas.openxmlformats.org/officeDocument/2006/relationships/hyperlink" Target="http://www.maskpz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45800" y="1097280"/>
            <a:ext cx="7898760" cy="93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600" b="1" strike="noStrike" spc="-1" dirty="0">
                <a:solidFill>
                  <a:srgbClr val="002060"/>
                </a:solidFill>
                <a:latin typeface="Calibri Light"/>
              </a:rPr>
              <a:t>Seminář pro žadatele</a:t>
            </a:r>
            <a:endParaRPr lang="cs-CZ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827507" y="2084832"/>
            <a:ext cx="6364493" cy="36758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5555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3900" b="1" strike="noStrike" spc="-1">
                <a:solidFill>
                  <a:srgbClr val="FF0000"/>
                </a:solidFill>
                <a:latin typeface="Calibri"/>
              </a:rPr>
              <a:t>10.04.2025</a:t>
            </a:r>
            <a:r>
              <a:rPr lang="cs-CZ" sz="3900" b="1" strike="noStrike" spc="-1" dirty="0">
                <a:solidFill>
                  <a:srgbClr val="FF0000"/>
                </a:solidFill>
                <a:latin typeface="Calibri"/>
              </a:rPr>
              <a:t>, </a:t>
            </a:r>
            <a:r>
              <a:rPr lang="cs-CZ" sz="3200" b="1" strike="noStrike" spc="-1" dirty="0">
                <a:solidFill>
                  <a:srgbClr val="FF0000"/>
                </a:solidFill>
                <a:latin typeface="Calibri"/>
              </a:rPr>
              <a:t>14.00 hod</a:t>
            </a:r>
            <a:br>
              <a:rPr sz="3200" dirty="0">
                <a:solidFill>
                  <a:srgbClr val="FF0000"/>
                </a:solidFill>
              </a:rPr>
            </a:br>
            <a:r>
              <a:rPr lang="cs-CZ" sz="3200" b="1" strike="noStrike" spc="-1" dirty="0">
                <a:solidFill>
                  <a:srgbClr val="FF0000"/>
                </a:solidFill>
                <a:latin typeface="Calibri"/>
              </a:rPr>
              <a:t>Kněževes </a:t>
            </a:r>
            <a:endParaRPr lang="cs-CZ" sz="3200" b="0" strike="noStrike" spc="-1" dirty="0">
              <a:solidFill>
                <a:srgbClr val="FF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3300" b="1" strike="noStrike" spc="-1" dirty="0">
                <a:solidFill>
                  <a:schemeClr val="accent1"/>
                </a:solidFill>
                <a:latin typeface="Calibri"/>
              </a:rPr>
              <a:t>Výzva </a:t>
            </a:r>
            <a:r>
              <a:rPr lang="cs-CZ" sz="3300" b="1" spc="-1" dirty="0">
                <a:solidFill>
                  <a:schemeClr val="accent1"/>
                </a:solidFill>
                <a:latin typeface="Calibri"/>
              </a:rPr>
              <a:t>5</a:t>
            </a:r>
            <a:r>
              <a:rPr lang="cs-CZ" sz="3300" b="1" strike="noStrike" spc="-1" dirty="0">
                <a:solidFill>
                  <a:schemeClr val="accent1"/>
                </a:solidFill>
                <a:latin typeface="Calibri"/>
              </a:rPr>
              <a:t>. IROP – VZDĚLÁVÁNÍ II.   </a:t>
            </a:r>
            <a:r>
              <a:rPr lang="cs-CZ" sz="33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Výzva </a:t>
            </a:r>
            <a:r>
              <a:rPr lang="cs-CZ" sz="3300" b="1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6</a:t>
            </a:r>
            <a:r>
              <a:rPr lang="cs-CZ" sz="33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. IROP – DOPRAVA II.</a:t>
            </a:r>
            <a:br>
              <a:rPr lang="cs-CZ" sz="33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</a:br>
            <a:r>
              <a:rPr lang="cs-CZ" sz="33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Výzva 7</a:t>
            </a:r>
            <a:r>
              <a:rPr lang="cs-CZ" sz="32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. IROP – HASIČI II.</a:t>
            </a:r>
            <a:br>
              <a:rPr lang="cs-CZ" sz="32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</a:br>
            <a:r>
              <a:rPr lang="cs-CZ" sz="3200" b="1" strike="noStrike" spc="-1" dirty="0">
                <a:solidFill>
                  <a:srgbClr val="00B0F0"/>
                </a:solidFill>
                <a:latin typeface="Calibri"/>
              </a:rPr>
              <a:t>Výzva 8. IROP – VEŘEJNÁ                PROSTRANSTVÍ II.</a:t>
            </a:r>
            <a:endParaRPr lang="cs-CZ" sz="3200" b="0" strike="noStrike" spc="-1" dirty="0">
              <a:solidFill>
                <a:srgbClr val="00B0F0"/>
              </a:solidFill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cs-CZ" sz="32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pic>
        <p:nvPicPr>
          <p:cNvPr id="53" name="Obrázek 5"/>
          <p:cNvPicPr/>
          <p:nvPr/>
        </p:nvPicPr>
        <p:blipFill>
          <a:blip r:embed="rId4"/>
          <a:stretch/>
        </p:blipFill>
        <p:spPr>
          <a:xfrm>
            <a:off x="606600" y="2414243"/>
            <a:ext cx="4978800" cy="275616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3"/>
          <p:cNvSpPr>
            <a:spLocks noGrp="1"/>
          </p:cNvSpPr>
          <p:nvPr>
            <p:ph type="ftr" idx="34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 dirty="0"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maskpz.cz</a:t>
            </a:r>
            <a:r>
              <a:rPr lang="cs-CZ" sz="1800" b="1" strike="noStrike" spc="-1" dirty="0">
                <a:latin typeface="Calibri"/>
              </a:rPr>
              <a:t>                </a:t>
            </a:r>
            <a:r>
              <a:rPr lang="cs-CZ" sz="1800" b="0" u="sng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info@maskpz.cz</a:t>
            </a:r>
            <a:r>
              <a:rPr lang="cs-CZ" sz="18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 dirty="0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 dirty="0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Obrázek 7"/>
          <p:cNvPicPr/>
          <p:nvPr/>
        </p:nvPicPr>
        <p:blipFill>
          <a:blip r:embed="rId7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56" name="Obrázek 8"/>
          <p:cNvPicPr/>
          <p:nvPr/>
        </p:nvPicPr>
        <p:blipFill>
          <a:blip r:embed="rId8"/>
          <a:stretch/>
        </p:blipFill>
        <p:spPr>
          <a:xfrm>
            <a:off x="707040" y="6458760"/>
            <a:ext cx="1291680" cy="30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1"/>
                </a:solidFill>
                <a:latin typeface="Calibri Light"/>
              </a:rPr>
              <a:t>4</a:t>
            </a:r>
            <a:r>
              <a:rPr lang="cs-CZ" sz="3200" b="1" strike="noStrike" spc="-1" dirty="0">
                <a:solidFill>
                  <a:schemeClr val="accent1"/>
                </a:solidFill>
                <a:latin typeface="Calibri Light"/>
              </a:rPr>
              <a:t>. Výzva – IROP – VZDĚLÁVÁNÍ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2"/>
          <p:cNvSpPr>
            <a:spLocks noGrp="1"/>
          </p:cNvSpPr>
          <p:nvPr>
            <p:ph type="ftr" idx="43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9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4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1" name="Tabulka 5"/>
          <p:cNvGraphicFramePr/>
          <p:nvPr>
            <p:extLst>
              <p:ext uri="{D42A27DB-BD31-4B8C-83A1-F6EECF244321}">
                <p14:modId xmlns:p14="http://schemas.microsoft.com/office/powerpoint/2010/main" val="751833854"/>
              </p:ext>
            </p:extLst>
          </p:nvPr>
        </p:nvGraphicFramePr>
        <p:xfrm>
          <a:off x="789480" y="1033920"/>
          <a:ext cx="10608480" cy="4632960"/>
        </p:xfrm>
        <a:graphic>
          <a:graphicData uri="http://schemas.openxmlformats.org/drawingml/2006/table">
            <a:tbl>
              <a:tblPr/>
              <a:tblGrid>
                <a:gridCol w="429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2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Základní parametry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0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/>
                          </a:solidFill>
                          <a:latin typeface="Calibri"/>
                        </a:rPr>
                        <a:t>Vazba na výzvu ŘO IROP č. 48 „VZDĚLÁVÁNÍ – SC 5.1. (CLLD)“</a:t>
                      </a:r>
                      <a:endParaRPr lang="cs-CZ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vyhlášení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20.03.2025 v 10:00 hod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00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Příjem projektových záměrů na MAS 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od 01.04.2025 od 10:00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00">
                <a:tc v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do 25.04.2025 do 23.59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ALOKACE (CZV)</a:t>
                      </a:r>
                      <a:endParaRPr lang="cs-CZ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3.528 460,49  Kč                    </a:t>
                      </a:r>
                      <a:r>
                        <a:rPr lang="cs-CZ" sz="16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(míra podpory 95 % / ex post financování)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Druh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Kolová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zahájení realizace projektu </a:t>
                      </a:r>
                      <a:br>
                        <a:rPr sz="1800"/>
                      </a:br>
                      <a:r>
                        <a:rPr lang="cs-CZ" sz="16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(časová způsobilost výdajů)</a:t>
                      </a:r>
                      <a:endParaRPr lang="cs-CZ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od 01.01.2021 do ukončení realizace projektu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ukončení realizace projektu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31.12.2026</a:t>
                      </a: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br>
                        <a:rPr sz="1800" dirty="0"/>
                      </a:br>
                      <a:r>
                        <a:rPr lang="cs-CZ" sz="16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Realizace nesmí být ukončena před podáním žádosti o podporu v MS21+.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Minimální a maximální výše CZV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Min. 350 000,- Kč / Max. 3.528.460,49 Kč 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Místo realizace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Na území MAS rozvoj Kladenska a Prahy-západ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689840" y="12380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Typy podporovaných aktivit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2"/>
          <p:cNvSpPr>
            <a:spLocks noGrp="1"/>
          </p:cNvSpPr>
          <p:nvPr>
            <p:ph type="ftr" idx="44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4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48" name="Nadpis 1"/>
          <p:cNvSpPr/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ovéPole 10"/>
          <p:cNvSpPr/>
          <p:nvPr/>
        </p:nvSpPr>
        <p:spPr>
          <a:xfrm>
            <a:off x="2388600" y="2126520"/>
            <a:ext cx="7544160" cy="6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  <a:tabLst>
                <a:tab pos="0" algn="l"/>
              </a:tabLst>
            </a:pPr>
            <a:r>
              <a:rPr lang="cs-CZ" sz="2400" b="1" strike="noStrike" spc="-1">
                <a:solidFill>
                  <a:schemeClr val="dk1"/>
                </a:solidFill>
                <a:latin typeface="Calibri"/>
              </a:rPr>
              <a:t>Infrastruktura mateřských škol a zařízení péče o děti typu dětské skupiny 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ubTitle"/>
          </p:nvPr>
        </p:nvSpPr>
        <p:spPr>
          <a:xfrm>
            <a:off x="2421000" y="3293640"/>
            <a:ext cx="8266320" cy="68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3333" lnSpcReduction="1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chemeClr val="dk1"/>
                </a:solidFill>
                <a:latin typeface="Calibri"/>
              </a:rPr>
              <a:t>Infrastruktura základních škol ve vazbě na odborné učebny a učebny neúplných škol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ovéPole 13"/>
          <p:cNvSpPr/>
          <p:nvPr/>
        </p:nvSpPr>
        <p:spPr>
          <a:xfrm>
            <a:off x="1071360" y="335052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ovéPole 14"/>
          <p:cNvSpPr/>
          <p:nvPr/>
        </p:nvSpPr>
        <p:spPr>
          <a:xfrm>
            <a:off x="2388600" y="4680720"/>
            <a:ext cx="7570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000" b="0" strike="noStrike" spc="-1">
                <a:solidFill>
                  <a:schemeClr val="accent2"/>
                </a:solidFill>
                <a:latin typeface="Calibri"/>
              </a:rPr>
              <a:t>V jedné žádosti o podporu nelze kombinovat výše uvedené aktivity</a:t>
            </a:r>
            <a:r>
              <a:rPr lang="cs-CZ" sz="1800" b="0" strike="noStrike" spc="-1">
                <a:solidFill>
                  <a:schemeClr val="accent2"/>
                </a:solidFill>
                <a:latin typeface="Calibri"/>
              </a:rPr>
              <a:t>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ovéPole 9"/>
          <p:cNvSpPr/>
          <p:nvPr/>
        </p:nvSpPr>
        <p:spPr>
          <a:xfrm>
            <a:off x="738360" y="217260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A9A2682-D9D5-3CFD-1997-3E04A287C2C6}"/>
              </a:ext>
            </a:extLst>
          </p:cNvPr>
          <p:cNvSpPr txBox="1">
            <a:spLocks/>
          </p:cNvSpPr>
          <p:nvPr/>
        </p:nvSpPr>
        <p:spPr>
          <a:xfrm>
            <a:off x="6093720" y="35388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 dirty="0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>
                <a:solidFill>
                  <a:schemeClr val="accent1"/>
                </a:solidFill>
                <a:latin typeface="Calibri Light"/>
              </a:rPr>
              <a:t>Oprávnění žadatelé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2"/>
          <p:cNvSpPr>
            <a:spLocks noGrp="1"/>
          </p:cNvSpPr>
          <p:nvPr>
            <p:ph type="ftr" idx="45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3"/>
          <p:cNvSpPr>
            <a:spLocks noGrp="1"/>
          </p:cNvSpPr>
          <p:nvPr>
            <p:ph type="subTitle"/>
          </p:nvPr>
        </p:nvSpPr>
        <p:spPr>
          <a:xfrm>
            <a:off x="808920" y="1782360"/>
            <a:ext cx="9826920" cy="383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0833" lnSpcReduction="2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Kraje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Obce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Dobrovolné svazky obcí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Organizace zřizované nebo zakládané kraji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Organizace zřizované nebo zakládané obcemi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Nestátní neziskové organizace, které minimálně 2 roky bezprostředně před podáním žádosti nepřetržitě působí v oblasti vzdělávání nebo asistenčních služeb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Církve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Církevní organizace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Organizační složky státu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Příspěvkové organizace organizačních složek státu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Školské právnické osoby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Ostatní právnické osoby, které vykonávají činnost škol a školských zařízení, zapsané v Rejstříku škol a školských zařízení (např. akciové společnosti, komanditní společnosti, společnosti s ručením omezeným, veřejné obchodní společnosti)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62" name="TextovéPole 11"/>
          <p:cNvSpPr/>
          <p:nvPr/>
        </p:nvSpPr>
        <p:spPr>
          <a:xfrm>
            <a:off x="6033600" y="191304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ovéPole 12"/>
          <p:cNvSpPr/>
          <p:nvPr/>
        </p:nvSpPr>
        <p:spPr>
          <a:xfrm>
            <a:off x="7250040" y="190980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DD3499FC-0C3F-EDF7-5950-7133F105B222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165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ftr" idx="46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7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68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70" name="TextovéPole 8"/>
          <p:cNvSpPr/>
          <p:nvPr/>
        </p:nvSpPr>
        <p:spPr>
          <a:xfrm>
            <a:off x="1020240" y="4017960"/>
            <a:ext cx="93762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6"/>
                </a:solidFill>
                <a:latin typeface="Calibri"/>
              </a:rPr>
              <a:t>Bezbariérovost  </a:t>
            </a:r>
            <a:r>
              <a:rPr lang="cs-CZ" sz="1800" b="0" strike="noStrike" spc="-1">
                <a:solidFill>
                  <a:schemeClr val="accent6"/>
                </a:solidFill>
                <a:latin typeface="Calibri"/>
              </a:rPr>
              <a:t>základní požadavek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cs-CZ" sz="1800" b="0" strike="noStrike" spc="-1">
                <a:solidFill>
                  <a:schemeClr val="accent1"/>
                </a:solidFill>
                <a:latin typeface="Calibri"/>
              </a:rPr>
              <a:t>bezbariérová toaleta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cs-CZ" sz="1800" b="0" strike="noStrike" spc="-1">
                <a:solidFill>
                  <a:schemeClr val="accent1"/>
                </a:solidFill>
                <a:latin typeface="Calibri"/>
              </a:rPr>
              <a:t>umožnění volného pohybu osob na vozíku od </a:t>
            </a:r>
            <a:r>
              <a:rPr lang="pl-PL" sz="1800" b="0" strike="noStrike" spc="-1">
                <a:solidFill>
                  <a:schemeClr val="accent1"/>
                </a:solidFill>
                <a:latin typeface="Calibri"/>
              </a:rPr>
              <a:t>vstupu do budovy po vstup do prostor podpořených z IROP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ovéPole 12"/>
          <p:cNvSpPr/>
          <p:nvPr/>
        </p:nvSpPr>
        <p:spPr>
          <a:xfrm>
            <a:off x="1001160" y="1305720"/>
            <a:ext cx="9169200" cy="246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Místní akční plán vzdělávání (MAP)</a:t>
            </a:r>
            <a:r>
              <a:rPr lang="cs-CZ" sz="1800" b="1" strike="noStrike" spc="-1">
                <a:solidFill>
                  <a:srgbClr val="FF0000"/>
                </a:solidFill>
                <a:latin typeface="Calibri"/>
              </a:rPr>
              <a:t>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cs-CZ" sz="1800" b="0" strike="noStrike" spc="-1">
                <a:solidFill>
                  <a:srgbClr val="FF0000"/>
                </a:solidFill>
                <a:latin typeface="Calibri"/>
              </a:rPr>
              <a:t>Projekty musí být  v souladu s MAPem platným pro území realizace</a:t>
            </a:r>
            <a:r>
              <a:rPr lang="cs-CZ" sz="2400" b="0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800" b="0" strike="noStrike" spc="-1">
                <a:solidFill>
                  <a:srgbClr val="FF0000"/>
                </a:solidFill>
                <a:latin typeface="Calibri"/>
              </a:rPr>
              <a:t>projektu k datu předložení projektového záměru</a:t>
            </a:r>
            <a:r>
              <a:rPr lang="cs-CZ" sz="1600" b="0" strike="noStrike" spc="-1">
                <a:solidFill>
                  <a:srgbClr val="FF0000"/>
                </a:solidFill>
                <a:latin typeface="Calibri"/>
              </a:rPr>
              <a:t>.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cs-CZ" sz="1800" b="0" strike="noStrike" spc="-1">
                <a:solidFill>
                  <a:schemeClr val="accent1"/>
                </a:solidFill>
                <a:latin typeface="Calibri"/>
              </a:rPr>
              <a:t>Předložený projekt do IROP musí odpovídat projektu uvedenému v SR MAP (identifikace školy/organizace, zaškrtnutí relevantního typu projektu v SR MAP)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cs-CZ" sz="1800" b="0" strike="noStrike" spc="-1">
                <a:solidFill>
                  <a:schemeClr val="accent1"/>
                </a:solidFill>
                <a:latin typeface="Calibri"/>
              </a:rPr>
              <a:t>CZV projektu v předloženém projektovém záměru nesmí přesáhnout CZV projektu uvedené v SR MAP.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</a:pPr>
            <a:r>
              <a:rPr lang="cs-CZ" sz="1800" b="0" strike="noStrike" spc="-1">
                <a:solidFill>
                  <a:schemeClr val="accent1"/>
                </a:solidFill>
                <a:latin typeface="Calibri"/>
              </a:rPr>
              <a:t>Projekt uvedený v SR MAP nesmí být využit pro jiný projekt podpořený v IROP.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ovéPole 1"/>
          <p:cNvSpPr/>
          <p:nvPr/>
        </p:nvSpPr>
        <p:spPr>
          <a:xfrm>
            <a:off x="6094080" y="122112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ovéPole 9"/>
          <p:cNvSpPr/>
          <p:nvPr/>
        </p:nvSpPr>
        <p:spPr>
          <a:xfrm>
            <a:off x="7201080" y="122112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304CFB1-A53E-3EEC-98EC-FBF14182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1"/>
                </a:solidFill>
                <a:latin typeface="Calibri Light"/>
              </a:rPr>
              <a:t>4</a:t>
            </a:r>
            <a:r>
              <a:rPr lang="cs-CZ" sz="3200" b="1" strike="noStrike" spc="-1" dirty="0">
                <a:solidFill>
                  <a:schemeClr val="accent1"/>
                </a:solidFill>
                <a:latin typeface="Calibri Light"/>
              </a:rPr>
              <a:t>. Výzva – IROP – VZDĚLÁVÁNÍ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Obrázek 3"/>
          <p:cNvPicPr/>
          <p:nvPr/>
        </p:nvPicPr>
        <p:blipFill>
          <a:blip r:embed="rId2"/>
          <a:stretch/>
        </p:blipFill>
        <p:spPr>
          <a:xfrm>
            <a:off x="703440" y="30852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ftr" idx="47"/>
          </p:nvPr>
        </p:nvSpPr>
        <p:spPr>
          <a:xfrm>
            <a:off x="404280" y="567432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3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4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6" name="Obrázek 7"/>
          <p:cNvPicPr/>
          <p:nvPr/>
        </p:nvPicPr>
        <p:blipFill>
          <a:blip r:embed="rId5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77" name="Obrázek 2"/>
          <p:cNvPicPr/>
          <p:nvPr/>
        </p:nvPicPr>
        <p:blipFill>
          <a:blip r:embed="rId6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2"/>
          <p:cNvSpPr>
            <a:spLocks noGrp="1"/>
          </p:cNvSpPr>
          <p:nvPr>
            <p:ph type="title"/>
          </p:nvPr>
        </p:nvSpPr>
        <p:spPr>
          <a:xfrm>
            <a:off x="404280" y="1030320"/>
            <a:ext cx="762048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Povinné přílohy k žádosti o podporu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ovéPole 1"/>
          <p:cNvSpPr/>
          <p:nvPr/>
        </p:nvSpPr>
        <p:spPr>
          <a:xfrm>
            <a:off x="504000" y="1889280"/>
            <a:ext cx="11515680" cy="4145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Plná moc </a:t>
            </a:r>
            <a:r>
              <a:rPr lang="cs-CZ" sz="1400" b="1" strike="noStrike" spc="-1" dirty="0">
                <a:solidFill>
                  <a:schemeClr val="accent1"/>
                </a:solidFill>
                <a:latin typeface="Calibri"/>
              </a:rPr>
              <a:t>(záložka Identifikace projektu)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Zadávací a výběrová řízení  </a:t>
            </a:r>
            <a:r>
              <a:rPr lang="cs-CZ" sz="1400" b="1" strike="noStrike" spc="-1" dirty="0">
                <a:solidFill>
                  <a:schemeClr val="accent1"/>
                </a:solidFill>
                <a:latin typeface="Calibri"/>
              </a:rPr>
              <a:t>(záložka Veřejné zakázky)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Doklad k právní subjektivitě žadatele </a:t>
            </a:r>
            <a:r>
              <a:rPr lang="cs-CZ" sz="1400" b="1" strike="noStrike" spc="-1" dirty="0">
                <a:solidFill>
                  <a:schemeClr val="accent1"/>
                </a:solidFill>
                <a:latin typeface="Calibri"/>
              </a:rPr>
              <a:t>(záložka Dokumenty)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472C4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chemeClr val="accent1"/>
                </a:solidFill>
                <a:latin typeface="Calibri"/>
              </a:rPr>
              <a:t>Podklady pro hodnocení 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Doklad o prokázání právních vztahů k nemovitému majetku, který je předmětem projektu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Doklad prokazující povolení umístění stavby v území dle stavebního zákona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Doklad prokazující povolení k realizaci stavby dle stavebního zákona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Znalecký posudek 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Projektová dokumentace stavby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Rozpočet stavebních prací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Podklady pro stanovení kategorií intervencí a kontrolu limitů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Smlouva o zřízení bankovního účtu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Průkaz energetické náročnosti budovy (PENB)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Výpis z Evidence skutečných majitelů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548235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Kladné vyjádření MAS o souladu se schválenou strategií CLLD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Doložení výchozí kapacity předškolního zařízení </a:t>
            </a:r>
            <a:r>
              <a:rPr lang="cs-CZ" sz="1400" b="0" i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cs-CZ" sz="1400" b="0" i="1" strike="noStrike" spc="-1" dirty="0">
                <a:solidFill>
                  <a:schemeClr val="accent2"/>
                </a:solidFill>
                <a:latin typeface="Calibri"/>
              </a:rPr>
              <a:t>relevantní pro MŠ+DS</a:t>
            </a:r>
            <a:r>
              <a:rPr lang="cs-CZ" sz="1400" b="0" i="1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Rozhodnutí krajské hygienické stanice </a:t>
            </a:r>
            <a:r>
              <a:rPr lang="cs-CZ" sz="1400" b="0" i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cs-CZ" sz="1400" b="0" i="1" strike="noStrike" spc="-1" dirty="0">
                <a:solidFill>
                  <a:schemeClr val="accent2"/>
                </a:solidFill>
                <a:latin typeface="Calibri"/>
              </a:rPr>
              <a:t>relevantní pro MŠ+DS</a:t>
            </a:r>
            <a:r>
              <a:rPr lang="cs-CZ" sz="1400" b="0" i="1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Obrázek 4"/>
          <p:cNvPicPr/>
          <p:nvPr/>
        </p:nvPicPr>
        <p:blipFill>
          <a:blip r:embed="rId7"/>
          <a:srcRect t="24082" r="2131" b="21848"/>
          <a:stretch/>
        </p:blipFill>
        <p:spPr>
          <a:xfrm>
            <a:off x="504000" y="5720400"/>
            <a:ext cx="1289880" cy="708840"/>
          </a:xfrm>
          <a:prstGeom prst="rect">
            <a:avLst/>
          </a:prstGeom>
          <a:ln w="0">
            <a:noFill/>
          </a:ln>
        </p:spPr>
      </p:pic>
      <p:sp>
        <p:nvSpPr>
          <p:cNvPr id="182" name="TextovéPole 9"/>
          <p:cNvSpPr/>
          <p:nvPr/>
        </p:nvSpPr>
        <p:spPr>
          <a:xfrm>
            <a:off x="2259720" y="1429200"/>
            <a:ext cx="549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rgbClr val="FF0000"/>
                </a:solidFill>
                <a:latin typeface="Calibri"/>
              </a:rPr>
              <a:t>Dokládají se při podání plné žádosti do MS2021+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ovéPole 11"/>
          <p:cNvSpPr/>
          <p:nvPr/>
        </p:nvSpPr>
        <p:spPr>
          <a:xfrm>
            <a:off x="9272880" y="170640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ovéPole 12"/>
          <p:cNvSpPr/>
          <p:nvPr/>
        </p:nvSpPr>
        <p:spPr>
          <a:xfrm>
            <a:off x="8123040" y="171396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FC172B0-0883-35F3-8FFD-BEEBEA948402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>
                <a:solidFill>
                  <a:schemeClr val="accent1"/>
                </a:solidFill>
                <a:latin typeface="Calibri Light"/>
              </a:rPr>
              <a:t>Seznam indikátorů výzvy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2"/>
          <p:cNvSpPr>
            <a:spLocks noGrp="1"/>
          </p:cNvSpPr>
          <p:nvPr>
            <p:ph type="ftr" idx="4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9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190" name="PlaceHolder 3"/>
          <p:cNvSpPr>
            <a:spLocks noGrp="1"/>
          </p:cNvSpPr>
          <p:nvPr>
            <p:ph type="subTitle"/>
          </p:nvPr>
        </p:nvSpPr>
        <p:spPr>
          <a:xfrm>
            <a:off x="738360" y="2299680"/>
            <a:ext cx="5522400" cy="2719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8888" lnSpcReduction="2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</a:rPr>
              <a:t>Indikátory výstupu </a:t>
            </a:r>
            <a:endParaRPr lang="cs-CZ" sz="21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500 002 - Počet podpořených škol či vzdělávacích zařízení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509 021 - Kapacita nových učeben v podpořených vzdělávacích zařízeních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509 031 - Kapacita rekonstruovaných či modernizovaných učeben v podpořených vzdělávacích zařízeních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509 051 - Počet nových odborných učeben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509 041 - Počet modernizovaných odborných učeben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</a:rPr>
              <a:t>Indikátory výsledku </a:t>
            </a:r>
            <a:endParaRPr lang="cs-CZ" sz="21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500 501 - Počet uživatelů nových nebo modernizovaných  vzdělávacích zařízení za rok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323 000 - Snížení konečné spotřeby energie u podpořených subjektů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93" name="TextovéPole 11"/>
          <p:cNvSpPr/>
          <p:nvPr/>
        </p:nvSpPr>
        <p:spPr>
          <a:xfrm>
            <a:off x="2102040" y="172044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ovéPole 12"/>
          <p:cNvSpPr/>
          <p:nvPr/>
        </p:nvSpPr>
        <p:spPr>
          <a:xfrm>
            <a:off x="7972920" y="176544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5" name="Tabulka 10"/>
          <p:cNvGraphicFramePr/>
          <p:nvPr/>
        </p:nvGraphicFramePr>
        <p:xfrm>
          <a:off x="2102040" y="5188320"/>
          <a:ext cx="7991280" cy="707400"/>
        </p:xfrm>
        <a:graphic>
          <a:graphicData uri="http://schemas.openxmlformats.org/drawingml/2006/table">
            <a:tbl>
              <a:tblPr/>
              <a:tblGrid>
                <a:gridCol w="799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400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cs-CZ" sz="1400" b="0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Žadatel uvede indikátory odpovídající typu zařízení a zvolené aktivitě projektu. </a:t>
                      </a:r>
                      <a:br>
                        <a:rPr sz="1400"/>
                      </a:br>
                      <a:r>
                        <a:rPr lang="cs-CZ" sz="1400" b="0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(viz příloha č. P1A (MŠ+DAS) nebo č. P1B (ZŠ) </a:t>
                      </a:r>
                      <a:r>
                        <a:rPr lang="cs-CZ" sz="1600" b="1" strike="noStrike" spc="-1">
                          <a:solidFill>
                            <a:schemeClr val="accent1"/>
                          </a:solidFill>
                          <a:latin typeface="Calibri"/>
                          <a:ea typeface="Calibri"/>
                        </a:rPr>
                        <a:t>Specifických pravidel </a:t>
                      </a:r>
                      <a:r>
                        <a:rPr lang="cs-CZ" sz="1400" b="0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s názvem </a:t>
                      </a:r>
                      <a:r>
                        <a:rPr lang="cs-CZ" sz="1400" b="1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Metodické listy indikátorů</a:t>
                      </a:r>
                      <a:r>
                        <a:rPr lang="cs-CZ" sz="1400" b="0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).</a:t>
                      </a:r>
                      <a:endParaRPr lang="cs-CZ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6" name="Podnadpis 9"/>
          <p:cNvSpPr/>
          <p:nvPr/>
        </p:nvSpPr>
        <p:spPr>
          <a:xfrm>
            <a:off x="6413040" y="2350800"/>
            <a:ext cx="4564080" cy="2291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6666" lnSpcReduction="1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Indikátory výstupu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Calibri"/>
              </a:rPr>
              <a:t>500 002 - Počet podpořených škol či vzdělávacích zařízení 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Calibri"/>
              </a:rPr>
              <a:t>509 001 - Modernizovaná či rekonstruovaná kapacita předškolního vzdělávání 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Calibri"/>
              </a:rPr>
              <a:t>509 011 - Navýšení kapacity předškolního vzdělávání 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Indikátory výsledku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Calibri"/>
              </a:rPr>
              <a:t>500 401 - Počet uživatelů nové nebo modernizované péče o děti za rok 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Calibri"/>
              </a:rPr>
              <a:t>323 000 - Snížení konečné spotřeby energie u podpořených subjektů 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D851FD7-D203-34ED-4EAF-F7A3B43A36AF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198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ftr" idx="49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0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01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03" name="TextovéPole 11"/>
          <p:cNvSpPr/>
          <p:nvPr/>
        </p:nvSpPr>
        <p:spPr>
          <a:xfrm>
            <a:off x="683280" y="2101680"/>
            <a:ext cx="1058400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navýšení kapacit v mateřské škole 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(dále i „MŠ“) v území působnosti MAS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     </a:t>
            </a:r>
            <a:r>
              <a:rPr lang="cs-CZ" sz="1800" b="0" i="1" strike="noStrike" spc="-1">
                <a:solidFill>
                  <a:schemeClr val="accent1"/>
                </a:solidFill>
                <a:latin typeface="Calibri"/>
              </a:rPr>
              <a:t>navýšení stávající kapacity MŠ min. o 10 dětí, vznik nové třídy / nové MŠ min.13 dětí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zvyšování kvality podmínek 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v MŠ pro poskytování vzdělávání, včetně vzdělávání dětí se speciálními vzdělávacími potřebami, s ohledem na zajištění hygienických požadavků v MŠ, kde jsou nedostatky identifikovány krajskou hygienickou stanicí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navyšování kapacit a vznik nových zařízení péče o děti typu dětské skupiny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     </a:t>
            </a:r>
            <a:r>
              <a:rPr lang="cs-CZ" sz="1800" b="0" i="1" strike="noStrike" spc="-1">
                <a:solidFill>
                  <a:schemeClr val="accent1"/>
                </a:solidFill>
                <a:latin typeface="Calibri"/>
              </a:rPr>
              <a:t>navýšení stávající kapacity dětské skupiny min. o 10 dětí, vznik nové dětské skupiny min.13  děti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title"/>
          </p:nvPr>
        </p:nvSpPr>
        <p:spPr>
          <a:xfrm>
            <a:off x="1698480" y="131076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Podporované aktivity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ovéPole 1"/>
          <p:cNvSpPr/>
          <p:nvPr/>
        </p:nvSpPr>
        <p:spPr>
          <a:xfrm>
            <a:off x="818640" y="131256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DFA2062D-A0E3-6137-3241-36FA2D3D9A08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07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ftr" idx="50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9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1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12" name="TextovéPole 11"/>
          <p:cNvSpPr/>
          <p:nvPr/>
        </p:nvSpPr>
        <p:spPr>
          <a:xfrm>
            <a:off x="553320" y="1844280"/>
            <a:ext cx="11081160" cy="316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Účel: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Zkvalitnění vzdělávací infrastruktury v oblasti předškolního vzdělávání a zvýšení její dostupnosti.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Cíle: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Navýšení kapacity předškolního zařízení o kapacitu stanovenou v žádosti o podporu a obsazenost nejvyššího povoleného počtu dětí v předškolním zařízení na začátku každého školního roku minimálně na 80 %.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Vznik nového předškolního zařízení s kapacitou stanovenou v žádosti o podporu a obsazenost nejvyššího povoleného počtu dětí v předškolním zařízení na začátku každého školního roku minimálně na 80 %.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Odstranění hygienických nedostatků a provoz MŠ bez výjimky z hygienických požadavků stanovených v § 7 odst. 1 zákona č. 258/2000 Sb., o ochraně veřejného zdraví a o změně některých souvisejících zákonů, ve znění pozdějších  předpisů.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title"/>
          </p:nvPr>
        </p:nvSpPr>
        <p:spPr>
          <a:xfrm>
            <a:off x="1698480" y="131076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 Účel a cíl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ovéPole 1"/>
          <p:cNvSpPr/>
          <p:nvPr/>
        </p:nvSpPr>
        <p:spPr>
          <a:xfrm>
            <a:off x="818640" y="131256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C02DC5AA-B05D-DDBA-02EF-33DFF51D470F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1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ftr" idx="51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1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21" name="TextovéPole 11"/>
          <p:cNvSpPr/>
          <p:nvPr/>
        </p:nvSpPr>
        <p:spPr>
          <a:xfrm>
            <a:off x="601920" y="1747080"/>
            <a:ext cx="11304000" cy="368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Stavby, přístavby, nástavby, stavební úpravy a modernizace budov pro potřeby provozu předškolního zařízení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kmenové učebny (denní místnost / herna, prostory pro spánek dětí)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zázemí pro pedagogické i nepedagogické pracovníky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kuchyň, jídelna / výdejna jídel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nezbytné zázemí nově vybudovaných či modernizovaných prostor </a:t>
            </a:r>
            <a:r>
              <a:rPr lang="cs-CZ" sz="1400" b="0" strike="noStrike" spc="-1">
                <a:solidFill>
                  <a:schemeClr val="accent1"/>
                </a:solidFill>
                <a:latin typeface="Calibri"/>
              </a:rPr>
              <a:t>(</a:t>
            </a: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např. šatny, hygienická zázemí, sklady vybavení, úklidové komory)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chodby, vstupní a spojovací prostory nezbytné pro propojení nově vybudovaných prostor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zajištění bezbariérovosti </a:t>
            </a:r>
            <a:r>
              <a:rPr lang="cs-CZ" sz="1200" b="0" i="1" strike="noStrike" spc="-1">
                <a:solidFill>
                  <a:srgbClr val="000000"/>
                </a:solidFill>
                <a:latin typeface="Calibri"/>
              </a:rPr>
              <a:t>(pozn. v případě, že v budově funguje další škola či školské zařízení, může být bezbariérovost společných části budovy financována i pro potřeby ostatních škol a školských zařízení)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budování a modernizace související inženýrské sítě (vodovod, kanalizace, plyn, elektroinstalace) v rámci stavby, která je součástí projektu a projektové dokumentace stavby </a:t>
            </a:r>
            <a:r>
              <a:rPr lang="cs-CZ" sz="1200" b="0" i="1" strike="noStrike" spc="-1">
                <a:solidFill>
                  <a:srgbClr val="000000"/>
                </a:solidFill>
                <a:latin typeface="Calibri"/>
              </a:rPr>
              <a:t>(způsobilým výdajem je přípojka realizovaná i mimo pozemek hlavní stavby, pokud je tato přípojka součástí projektové dokumentace a souvisí s realizovaným projektem)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zvýšení energetické účinnosti při renovaci/výstavbě budov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Nákup vybavení pro potřeby provozu předškolního zařízení </a:t>
            </a: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(nábytek; elektronika, hardware a software vybavení kmenových učeben; vybavení kuchyně, jídelny/výdejny jídel)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Nákup pozemku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Nákup stavby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1894320" y="111780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 Přímé výdaje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ovéPole 1"/>
          <p:cNvSpPr/>
          <p:nvPr/>
        </p:nvSpPr>
        <p:spPr>
          <a:xfrm>
            <a:off x="818640" y="1117800"/>
            <a:ext cx="1444680" cy="516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MŠ+DS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BF26064-69D2-429F-BCA3-B8C0F22306B4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25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1"/>
          <p:cNvSpPr>
            <a:spLocks noGrp="1"/>
          </p:cNvSpPr>
          <p:nvPr>
            <p:ph type="ftr" idx="52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7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28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30" name="PlaceHolder 2"/>
          <p:cNvSpPr>
            <a:spLocks noGrp="1"/>
          </p:cNvSpPr>
          <p:nvPr>
            <p:ph type="title"/>
          </p:nvPr>
        </p:nvSpPr>
        <p:spPr>
          <a:xfrm>
            <a:off x="1894320" y="109440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Podporované aktivity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ovéPole 10"/>
          <p:cNvSpPr/>
          <p:nvPr/>
        </p:nvSpPr>
        <p:spPr>
          <a:xfrm>
            <a:off x="858600" y="109440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TextovéPole 11"/>
          <p:cNvSpPr/>
          <p:nvPr/>
        </p:nvSpPr>
        <p:spPr>
          <a:xfrm>
            <a:off x="858600" y="1634760"/>
            <a:ext cx="10825200" cy="377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Vybudování, modernizace a vybavení odborných učeben ZŠ </a:t>
            </a:r>
            <a:r>
              <a:rPr lang="cs-CZ" sz="1800" b="1" strike="noStrike" spc="-1">
                <a:solidFill>
                  <a:schemeClr val="dk1"/>
                </a:solidFill>
                <a:latin typeface="Calibri"/>
              </a:rPr>
              <a:t>ve vazbě na přírodní vědy, polytechnické vzdělávání, cizí jazyky, práci s digitálními technologiemi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Vnitřní konektivita škol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Školní družiny a školní kluby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Učebny neúplných škol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lang="cs-CZ" sz="1800" b="1" i="1" u="sng" strike="noStrike" spc="-1">
                <a:solidFill>
                  <a:schemeClr val="accent1"/>
                </a:solidFill>
                <a:uFillTx/>
                <a:latin typeface="Calibri"/>
              </a:rPr>
              <a:t>Doprovodná část projektu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: </a:t>
            </a: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budování a modernizace zázemí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pro školní poradenská pracoviště a pro práci s žáky se spec. vzdělávacími potřebami </a:t>
            </a: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(např. klidové zóny, reedukační učebny)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pro pedagogické i nepedagogické pracovníky škol vedoucí k vyšší kvalitě vzdělávání ve školách </a:t>
            </a: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(např. kabinety)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600" b="0" i="1" strike="noStrike" spc="-1">
                <a:solidFill>
                  <a:srgbClr val="000000"/>
                </a:solidFill>
                <a:latin typeface="Calibri"/>
              </a:rPr>
              <a:t>vnitřního i venkovního pro komunitní aktivity při ZŠ vedoucí k sociální inkluzi </a:t>
            </a: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(např. veřejně přístupné prostory pro sportovní aktivity, knihovny, společenské místnosti, sloužící po vyučování jako centrum vzdělanosti a komunitních aktivit)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6B42036-3EA6-4435-FF05-0E4964D980E3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945800" y="1097280"/>
            <a:ext cx="7898760" cy="93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600" b="1" strike="noStrike" spc="-1">
                <a:solidFill>
                  <a:srgbClr val="002060"/>
                </a:solidFill>
                <a:latin typeface="Calibri Light"/>
              </a:rPr>
              <a:t>Obsah semináře</a:t>
            </a:r>
            <a:endParaRPr lang="cs-CZ" sz="6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2"/>
          <p:cNvSpPr>
            <a:spLocks noGrp="1"/>
          </p:cNvSpPr>
          <p:nvPr>
            <p:ph type="ftr" idx="35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 dirty="0"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maskpz.cz</a:t>
            </a:r>
            <a:r>
              <a:rPr lang="cs-CZ" sz="1800" b="1" strike="noStrike" spc="-1" dirty="0">
                <a:latin typeface="Calibri"/>
              </a:rPr>
              <a:t>                </a:t>
            </a:r>
            <a:r>
              <a:rPr lang="cs-CZ" sz="1800" b="0" u="sng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info@maskpz.cz</a:t>
            </a:r>
            <a:r>
              <a:rPr lang="cs-CZ" sz="18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 dirty="0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 dirty="0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1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3"/>
          <p:cNvSpPr>
            <a:spLocks noGrp="1"/>
          </p:cNvSpPr>
          <p:nvPr>
            <p:ph type="subTitle"/>
          </p:nvPr>
        </p:nvSpPr>
        <p:spPr>
          <a:xfrm>
            <a:off x="1539360" y="2071080"/>
            <a:ext cx="9382640" cy="368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PROCES ADMINISTRACE NA MAS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00280" lvl="1" indent="-343080" defTabSz="914400">
              <a:lnSpc>
                <a:spcPct val="90000"/>
              </a:lnSpc>
              <a:spcBef>
                <a:spcPts val="499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0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Projektový záměr, proces kontroly a hodnocení, doporučení projektu k realizaci, zadání do MS2021+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OBECNÉ INFORMACE K VÝZVÁM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1001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400" b="1" spc="-1" dirty="0">
                <a:solidFill>
                  <a:schemeClr val="accent1"/>
                </a:solidFill>
                <a:latin typeface="Calibri"/>
              </a:rPr>
              <a:t>5</a:t>
            </a:r>
            <a:r>
              <a:rPr lang="cs-CZ" sz="2400" b="1" strike="noStrike" spc="-1" dirty="0">
                <a:solidFill>
                  <a:schemeClr val="accent1"/>
                </a:solidFill>
                <a:latin typeface="Calibri"/>
              </a:rPr>
              <a:t>. Výzva  IROP VZDĚLÁVÁNÍ II</a:t>
            </a:r>
            <a:endParaRPr lang="cs-CZ" sz="24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marL="343080" indent="-343080">
              <a:spcBef>
                <a:spcPts val="1001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400" b="1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6. Výzva IROP DOPRAVA II.</a:t>
            </a:r>
            <a:endParaRPr lang="cs-CZ" sz="2400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pPr marL="343080" indent="-343080">
              <a:spcBef>
                <a:spcPts val="1001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400" b="1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7. Výzva  IROP HASIČI II.</a:t>
            </a:r>
          </a:p>
          <a:p>
            <a:pPr marL="343080" indent="-343080">
              <a:spcBef>
                <a:spcPts val="1001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400" b="1" spc="-1" dirty="0">
                <a:solidFill>
                  <a:srgbClr val="00B0F0"/>
                </a:solidFill>
                <a:latin typeface="Calibri"/>
              </a:rPr>
              <a:t>4</a:t>
            </a:r>
            <a:r>
              <a:rPr lang="cs-CZ" sz="2400" b="1" strike="noStrike" spc="-1" dirty="0">
                <a:solidFill>
                  <a:srgbClr val="00B0F0"/>
                </a:solidFill>
                <a:latin typeface="Calibri"/>
              </a:rPr>
              <a:t>. Výzva IROP VEŘEJNÁ PROSTRANSTVÍ   </a:t>
            </a:r>
            <a:endParaRPr lang="cs-CZ" sz="2400" b="0" strike="noStrike" spc="-1" dirty="0">
              <a:solidFill>
                <a:schemeClr val="accent1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Wingdings" charset="2"/>
              <a:buChar char=""/>
            </a:pPr>
            <a:r>
              <a:rPr lang="cs-CZ" sz="2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DOTAZY A DISKUZE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Obrázek 10"/>
          <p:cNvPicPr/>
          <p:nvPr/>
        </p:nvPicPr>
        <p:blipFill>
          <a:blip r:embed="rId7"/>
          <a:stretch/>
        </p:blipFill>
        <p:spPr>
          <a:xfrm>
            <a:off x="653400" y="6455880"/>
            <a:ext cx="1291680" cy="30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3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ftr" idx="53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3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39" name="TextovéPole 10"/>
          <p:cNvSpPr/>
          <p:nvPr/>
        </p:nvSpPr>
        <p:spPr>
          <a:xfrm>
            <a:off x="858600" y="109440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ovéPole 11"/>
          <p:cNvSpPr/>
          <p:nvPr/>
        </p:nvSpPr>
        <p:spPr>
          <a:xfrm>
            <a:off x="858600" y="1634760"/>
            <a:ext cx="10825200" cy="426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Účel: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Zkvalitnění vzdělávací infrastruktury v oblasti základního vzdělávání a zvýšení její dostupnosti.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Cíle: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Zkvalitnění vzdělávací infrastruktury pro přírodní vědy, polytechnické vzdělávání, cizí jazyky, práci s digitálními technologiemi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Zkvalitnění vnitřní konektivity školy, zabezpečení připojení k internetu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Zkvalitnění vzdělávací infrastruktury školní družiny / školního klubu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Využívání odborné učebny minimálně 75 % časového využití pro formální výuku a neformální vzdělávání odborných předmětů v oblasti přírodních věd nebo polytechnického vzdělávání nebo cizího jazyka nebo práce s digitálními technologiemi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chemeClr val="dk1"/>
                </a:solidFill>
                <a:latin typeface="Calibri"/>
              </a:rPr>
              <a:t>Zkvalitnění vzdělávací infrastruktury pro učebny neúplných škol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chemeClr val="dk1"/>
                </a:solidFill>
                <a:latin typeface="Calibri"/>
              </a:rPr>
              <a:t>Využívání učebny neúplných škol minimálně 75 % časového využití pro formální výuku a neformální vzdělávání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chemeClr val="dk1"/>
                </a:solidFill>
                <a:latin typeface="Calibri"/>
              </a:rPr>
              <a:t>Vznik či modernizace zázemí pro komunitní aktivity a jeho zpřístupnění po vyučování v rozsahu minimálně 5 hodin (300 min.) za týden jako centra vzdělanosti a komunitních aktivit pro veřejnost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title"/>
          </p:nvPr>
        </p:nvSpPr>
        <p:spPr>
          <a:xfrm>
            <a:off x="1894320" y="10544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 Účel a cíl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DABF6D8D-5DB3-7306-24C6-21C0417EE323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Obrázek 3"/>
          <p:cNvPicPr/>
          <p:nvPr/>
        </p:nvPicPr>
        <p:blipFill>
          <a:blip r:embed="rId2"/>
          <a:stretch/>
        </p:blipFill>
        <p:spPr>
          <a:xfrm>
            <a:off x="703440" y="30852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43" name="PlaceHolder 1"/>
          <p:cNvSpPr>
            <a:spLocks noGrp="1"/>
          </p:cNvSpPr>
          <p:nvPr>
            <p:ph type="ftr" idx="54"/>
          </p:nvPr>
        </p:nvSpPr>
        <p:spPr>
          <a:xfrm>
            <a:off x="404280" y="567432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3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4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Obrázek 7"/>
          <p:cNvPicPr/>
          <p:nvPr/>
        </p:nvPicPr>
        <p:blipFill>
          <a:blip r:embed="rId5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45" name="Obrázek 2"/>
          <p:cNvPicPr/>
          <p:nvPr/>
        </p:nvPicPr>
        <p:blipFill>
          <a:blip r:embed="rId6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2"/>
          <p:cNvSpPr>
            <a:spLocks noGrp="1"/>
          </p:cNvSpPr>
          <p:nvPr>
            <p:ph type="title"/>
          </p:nvPr>
        </p:nvSpPr>
        <p:spPr>
          <a:xfrm>
            <a:off x="1794600" y="977760"/>
            <a:ext cx="88232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</a:t>
            </a:r>
            <a:r>
              <a:rPr lang="cs-CZ" sz="4000" b="1" strike="noStrike" spc="-1" dirty="0">
                <a:solidFill>
                  <a:srgbClr val="00B050"/>
                </a:solidFill>
                <a:latin typeface="Calibri Light"/>
              </a:rPr>
              <a:t>hlavní</a:t>
            </a: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část projektu</a:t>
            </a:r>
            <a:r>
              <a:rPr lang="cs-CZ" sz="28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ovéPole 10"/>
          <p:cNvSpPr/>
          <p:nvPr/>
        </p:nvSpPr>
        <p:spPr>
          <a:xfrm>
            <a:off x="759600" y="100728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ovéPole 1"/>
          <p:cNvSpPr/>
          <p:nvPr/>
        </p:nvSpPr>
        <p:spPr>
          <a:xfrm>
            <a:off x="504000" y="1510920"/>
            <a:ext cx="11515680" cy="3962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Stavby, přístavby, nástavby, stavební úpravy a modernizace budov pro potřeby provozu ZŠ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laboratoře, dílny, odborné a specializované učebny a výukové prostory ve vazbě na přírodní vědy, polytechnické vzdělávání, cizí jazyky, práci s digitálními technologiemi a nezbytné zázemí těchto učeben, prostor </a:t>
            </a:r>
            <a:r>
              <a:rPr lang="cs-CZ" sz="1200" b="0" i="1" strike="noStrike" spc="-1">
                <a:solidFill>
                  <a:srgbClr val="4472C4"/>
                </a:solidFill>
                <a:latin typeface="Calibri"/>
              </a:rPr>
              <a:t>(např. šatny k dílnám, hygienická zařízení, přípravny, sklady pomůcek, úklidové komory)</a:t>
            </a:r>
            <a:endParaRPr lang="cs-CZ" sz="1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stavební úpravy a vybudování učeben neúplných škol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odborné kabinety ve vazbě na přírodní vědy, polytechnické vzdělávání, cizí jazyky, práci s digitálními technologiemi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školní družina (školní klub) a její nezbytné zázemí (vnitřní prostory)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toalety v patrech, kde jsou realizovány odborné učebny / učebny neúplných škol / kabinety, družina / školní klub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chodby, vstupní a spojovací prostory nezbytné pro propojení nově vybudovaných prostor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stavby a stavební úpravy objektu dle vyhlášky č. 398/2009 Sb. související s podporou sociální inkluze v celé budově </a:t>
            </a:r>
            <a:r>
              <a:rPr lang="cs-CZ" sz="1400" b="0" i="1" strike="noStrike" spc="-1">
                <a:solidFill>
                  <a:srgbClr val="4472C4"/>
                </a:solidFill>
                <a:latin typeface="Calibri"/>
              </a:rPr>
              <a:t>(např. zajištění bezbariérového přístupu, bezbariérová toaleta)</a:t>
            </a: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; </a:t>
            </a:r>
            <a:r>
              <a:rPr lang="cs-CZ" sz="1400" b="0" i="1" strike="noStrike" spc="-1">
                <a:solidFill>
                  <a:srgbClr val="000000"/>
                </a:solidFill>
                <a:latin typeface="Calibri"/>
              </a:rPr>
              <a:t>(pozn. v případě, že v budově funguje další škola či školské zařízení, může být bezbariérovost společných části budovy financována i pro potřeby ostatních škol a školských zařízení)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budování a modernizace související inženýrské sítě (vodovod, kanalizace, plyn, elektroinstalace) v rámci stavby, která je součástí projektu a projektové dokumentace stavby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zvýšení energetické účinnosti při renovaci/výstavbě budov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Nákup vybavení pro učebny neúplných škol, pro odborné učebny (výukové prostory) a kabinety ve vazbě na přírodní vědy, polytechnické vzdělávání, cizí jazyky, práci s digitálními technologiemi, školní družinu, školní klub a nezbytné zázemí (šatny, chodby apod.)  </a:t>
            </a: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(nábytek a vybavení;  elektronika, hardware a software vybavení)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Obrázek 4"/>
          <p:cNvPicPr/>
          <p:nvPr/>
        </p:nvPicPr>
        <p:blipFill>
          <a:blip r:embed="rId7"/>
          <a:srcRect t="24082" r="2131" b="21848"/>
          <a:stretch/>
        </p:blipFill>
        <p:spPr>
          <a:xfrm>
            <a:off x="504000" y="5720400"/>
            <a:ext cx="1289880" cy="708840"/>
          </a:xfrm>
          <a:prstGeom prst="rect">
            <a:avLst/>
          </a:prstGeom>
          <a:ln w="0">
            <a:noFill/>
          </a:ln>
        </p:spPr>
      </p:pic>
      <p:sp>
        <p:nvSpPr>
          <p:cNvPr id="251" name="TextovéPole 9"/>
          <p:cNvSpPr/>
          <p:nvPr/>
        </p:nvSpPr>
        <p:spPr>
          <a:xfrm>
            <a:off x="3687120" y="5410080"/>
            <a:ext cx="3101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Vnitřní konektivita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Nákup stavby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F60D048-DCC3-3B80-23FA-E46DC74521DF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Obrázek 3"/>
          <p:cNvPicPr/>
          <p:nvPr/>
        </p:nvPicPr>
        <p:blipFill>
          <a:blip r:embed="rId2"/>
          <a:stretch/>
        </p:blipFill>
        <p:spPr>
          <a:xfrm>
            <a:off x="703440" y="30852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ftr" idx="55"/>
          </p:nvPr>
        </p:nvSpPr>
        <p:spPr>
          <a:xfrm>
            <a:off x="404280" y="567432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3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4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4" name="Obrázek 7"/>
          <p:cNvPicPr/>
          <p:nvPr/>
        </p:nvPicPr>
        <p:blipFill>
          <a:blip r:embed="rId5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55" name="Obrázek 2"/>
          <p:cNvPicPr/>
          <p:nvPr/>
        </p:nvPicPr>
        <p:blipFill>
          <a:blip r:embed="rId6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1794600" y="977760"/>
            <a:ext cx="94921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</a:t>
            </a:r>
            <a:r>
              <a:rPr lang="cs-CZ" sz="4000" b="1" strike="noStrike" spc="-1" dirty="0">
                <a:solidFill>
                  <a:schemeClr val="dk2"/>
                </a:solidFill>
                <a:latin typeface="Calibri Light"/>
              </a:rPr>
              <a:t>doprovodnou</a:t>
            </a: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r>
              <a:rPr lang="cs-CZ" sz="4000" b="1" strike="noStrike" spc="-1" dirty="0">
                <a:solidFill>
                  <a:schemeClr val="dk2"/>
                </a:solidFill>
                <a:latin typeface="Calibri Light"/>
              </a:rPr>
              <a:t>část</a:t>
            </a: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projektu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ovéPole 10"/>
          <p:cNvSpPr/>
          <p:nvPr/>
        </p:nvSpPr>
        <p:spPr>
          <a:xfrm>
            <a:off x="759600" y="1007280"/>
            <a:ext cx="778680" cy="516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 ZŠ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ovéPole 1"/>
          <p:cNvSpPr/>
          <p:nvPr/>
        </p:nvSpPr>
        <p:spPr>
          <a:xfrm>
            <a:off x="504000" y="1713960"/>
            <a:ext cx="11515680" cy="2346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800" b="1" strike="noStrike" spc="-1" dirty="0">
                <a:solidFill>
                  <a:srgbClr val="000000"/>
                </a:solidFill>
                <a:latin typeface="Calibri"/>
              </a:rPr>
              <a:t>Budování a modernizace zázemí školy 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1" strike="noStrike" spc="-1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cs-CZ" sz="1800" b="1" strike="noStrike" spc="-1" dirty="0">
                <a:solidFill>
                  <a:schemeClr val="accent1"/>
                </a:solidFill>
                <a:latin typeface="Calibri"/>
              </a:rPr>
              <a:t>(stavby, přístavby, nástavby, stavební úpravy a modernizace budov, nákup vybavení, nákup stavby</a:t>
            </a:r>
            <a:r>
              <a:rPr lang="cs-CZ" sz="1400" b="1" strike="noStrike" spc="-1" dirty="0">
                <a:solidFill>
                  <a:schemeClr val="accent1"/>
                </a:solidFill>
                <a:latin typeface="Calibri"/>
              </a:rPr>
              <a:t>) 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400" b="1" strike="noStrike" spc="-1" dirty="0">
                <a:solidFill>
                  <a:schemeClr val="accent1"/>
                </a:solidFill>
                <a:latin typeface="Calibri"/>
              </a:rPr>
              <a:t>        </a:t>
            </a:r>
            <a:r>
              <a:rPr lang="cs-CZ" sz="1400" b="1" strike="noStrike" spc="-1" dirty="0">
                <a:solidFill>
                  <a:srgbClr val="C00000"/>
                </a:solidFill>
                <a:latin typeface="Calibri"/>
              </a:rPr>
              <a:t>v limitu 30 % celkových způsobilých výdajů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</a:rPr>
              <a:t>školní poradenská pracoviště a prostory pro práci s žáky se speciálními vzdělávacími potřebami (např. klidové zóny, reedukační učebny);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</a:rPr>
              <a:t>zázemí pro pedagogické i nepedagogické pracovníky škol vedoucí k vyšší kvalitě vzdělávání ve školách (např. kabinety – neuvedené v kapitole 3.3.6.1, sborovna, šatny, dílna pro školníka/školnici, ředitelna, kanceláře pro administrativní pracovníky);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</a:rPr>
              <a:t>vnitřní i venkovní zázemí pro komunitní aktivity při ZŠ vedoucí k sociální inkluzi (např. veřejně přístupné prostory pro sportovní aktivity, knihovny, společenské místnosti), sloužící po vyučování jako centrum vzdělanosti a komunitních aktivit;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Symbol"/>
              <a:buChar char="·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</a:rPr>
              <a:t>zvýšení energetické účinnosti při renovaci/výstavbě budov v doprovodné části projektu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0" name="Obrázek 4"/>
          <p:cNvPicPr/>
          <p:nvPr/>
        </p:nvPicPr>
        <p:blipFill>
          <a:blip r:embed="rId7"/>
          <a:srcRect t="24082" r="2131" b="21848"/>
          <a:stretch/>
        </p:blipFill>
        <p:spPr>
          <a:xfrm>
            <a:off x="504000" y="5720400"/>
            <a:ext cx="1289880" cy="708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C48AA2EA-4559-82E2-A2A6-D75ACA3F53FC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3200" b="1" spc="-1" dirty="0">
                <a:solidFill>
                  <a:schemeClr val="accent1"/>
                </a:solidFill>
                <a:latin typeface="Calibri Light"/>
              </a:rPr>
              <a:t>4. Výzva – IROP – VZDĚLÁVÁNÍ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Obrázek 3"/>
          <p:cNvPicPr/>
          <p:nvPr/>
        </p:nvPicPr>
        <p:blipFill>
          <a:blip r:embed="rId3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62" name="Obrázek 4"/>
          <p:cNvPicPr/>
          <p:nvPr/>
        </p:nvPicPr>
        <p:blipFill>
          <a:blip r:embed="rId4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ftr" idx="56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5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6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4" name="Obrázek 7"/>
          <p:cNvPicPr/>
          <p:nvPr/>
        </p:nvPicPr>
        <p:blipFill>
          <a:blip r:embed="rId7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65" name="Obrázek 2"/>
          <p:cNvPicPr/>
          <p:nvPr/>
        </p:nvPicPr>
        <p:blipFill>
          <a:blip r:embed="rId8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66" name="TextovéPole 9"/>
          <p:cNvSpPr/>
          <p:nvPr/>
        </p:nvSpPr>
        <p:spPr>
          <a:xfrm>
            <a:off x="1248120" y="3310920"/>
            <a:ext cx="3651840" cy="67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  <a:tabLst>
                <a:tab pos="2228760" algn="l"/>
              </a:tabLst>
            </a:pPr>
            <a:r>
              <a:rPr lang="cs-CZ" sz="1800" b="1" strike="noStrike" spc="-1">
                <a:solidFill>
                  <a:schemeClr val="dk1"/>
                </a:solidFill>
                <a:latin typeface="Calibri"/>
                <a:ea typeface="Calibri"/>
              </a:rPr>
              <a:t>Maximální bodová hranice 70 bodů</a:t>
            </a:r>
            <a:br>
              <a:rPr sz="1800"/>
            </a:br>
            <a:r>
              <a:rPr lang="cs-CZ" sz="1800" b="1" strike="noStrike" spc="-1">
                <a:solidFill>
                  <a:srgbClr val="FF0000"/>
                </a:solidFill>
                <a:latin typeface="Calibri"/>
                <a:ea typeface="Calibri"/>
              </a:rPr>
              <a:t>Minimální bodová hranice 35 bodů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ovéPole 27"/>
          <p:cNvSpPr/>
          <p:nvPr/>
        </p:nvSpPr>
        <p:spPr>
          <a:xfrm>
            <a:off x="1443240" y="2815200"/>
            <a:ext cx="365184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  <a:tabLst>
                <a:tab pos="2228760" algn="l"/>
              </a:tabLst>
            </a:pPr>
            <a:r>
              <a:rPr lang="cs-CZ" sz="1800" b="1" strike="noStrike" spc="-1">
                <a:solidFill>
                  <a:schemeClr val="accent1"/>
                </a:solidFill>
                <a:latin typeface="Calibri"/>
                <a:ea typeface="Calibri"/>
              </a:rPr>
              <a:t>Kritéria VĚCNÉHO HODNOCENÍ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Obrázek 29"/>
          <p:cNvPicPr/>
          <p:nvPr/>
        </p:nvPicPr>
        <p:blipFill>
          <a:blip r:embed="rId9"/>
          <a:stretch/>
        </p:blipFill>
        <p:spPr>
          <a:xfrm>
            <a:off x="1482840" y="2005200"/>
            <a:ext cx="822240" cy="749160"/>
          </a:xfrm>
          <a:prstGeom prst="rect">
            <a:avLst/>
          </a:prstGeom>
          <a:ln w="0">
            <a:noFill/>
          </a:ln>
        </p:spPr>
      </p:pic>
      <p:pic>
        <p:nvPicPr>
          <p:cNvPr id="271" name="Obrázek 30"/>
          <p:cNvPicPr/>
          <p:nvPr/>
        </p:nvPicPr>
        <p:blipFill>
          <a:blip r:embed="rId10"/>
          <a:stretch/>
        </p:blipFill>
        <p:spPr>
          <a:xfrm>
            <a:off x="2980080" y="2005200"/>
            <a:ext cx="1486800" cy="7491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C1387DBB-350A-16AD-4EC6-AC1C5E04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179864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1"/>
                </a:solidFill>
                <a:latin typeface="Calibri Light"/>
              </a:rPr>
              <a:t>4</a:t>
            </a:r>
            <a:r>
              <a:rPr lang="cs-CZ" sz="3200" b="1" strike="noStrike" spc="-1" dirty="0">
                <a:solidFill>
                  <a:schemeClr val="accent1"/>
                </a:solidFill>
                <a:latin typeface="Calibri Light"/>
              </a:rPr>
              <a:t>. Výzva – IROP – VZDĚLÁVÁNÍ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CCBF653-B977-B7DE-8970-5B077B87D37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0500" t="12097" r="35016" b="22880"/>
          <a:stretch/>
        </p:blipFill>
        <p:spPr>
          <a:xfrm>
            <a:off x="5770080" y="347400"/>
            <a:ext cx="5504001" cy="5621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</a:t>
            </a:r>
            <a:r>
              <a:rPr lang="cs-CZ" sz="3200" b="1" strike="noStrike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. Výzva – IROP – DOPRAVA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75" name="PlaceHolder 2"/>
          <p:cNvSpPr>
            <a:spLocks noGrp="1"/>
          </p:cNvSpPr>
          <p:nvPr>
            <p:ph type="ftr" idx="57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7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78" name="Tabulka 5"/>
          <p:cNvGraphicFramePr/>
          <p:nvPr>
            <p:extLst>
              <p:ext uri="{D42A27DB-BD31-4B8C-83A1-F6EECF244321}">
                <p14:modId xmlns:p14="http://schemas.microsoft.com/office/powerpoint/2010/main" val="2731291765"/>
              </p:ext>
            </p:extLst>
          </p:nvPr>
        </p:nvGraphicFramePr>
        <p:xfrm>
          <a:off x="812800" y="1033920"/>
          <a:ext cx="10585160" cy="4632960"/>
        </p:xfrm>
        <a:graphic>
          <a:graphicData uri="http://schemas.openxmlformats.org/drawingml/2006/table">
            <a:tbl>
              <a:tblPr/>
              <a:tblGrid>
                <a:gridCol w="427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2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Základní parametry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0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</a:rPr>
                        <a:t>Vazba na výzvu ŘO IROP č. 60 „DOPRAVA – SC 5.1. (CLLD)“</a:t>
                      </a:r>
                      <a:endParaRPr lang="cs-CZ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vyhlášení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20.03.2025 v 10:00 hod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00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Příjem projektových záměrů na MAS 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od 01.04.2025 od 10:00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00">
                <a:tc v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do 25.04.2025 do 23.59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ALOKACE (CZV)</a:t>
                      </a:r>
                      <a:endParaRPr lang="cs-CZ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2.411.714,18  Kč                    </a:t>
                      </a:r>
                      <a:r>
                        <a:rPr lang="cs-CZ" sz="16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(míra podpory 95 % / ex post financování)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Druh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Kolová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zahájení realizace projektu </a:t>
                      </a:r>
                      <a:br>
                        <a:rPr sz="1800"/>
                      </a:br>
                      <a:r>
                        <a:rPr lang="cs-CZ" sz="16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(časová způsobilost výdajů)</a:t>
                      </a:r>
                      <a:endParaRPr lang="cs-CZ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od 01.01.2021 do ukončení realizace projektu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ukončení realizace projektu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31.12.2026</a:t>
                      </a: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br>
                        <a:rPr sz="1800" dirty="0"/>
                      </a:br>
                      <a:r>
                        <a:rPr lang="cs-CZ" sz="16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Realizace nesmí být ukončena před podáním žádosti o podporu v MS21+.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Minimální a maximální výše CZV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Min. 500 000,- Kč / Max. 2.411.714,18 Kč 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Místo realizace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Na území MAS rozvoj Kladenska a Prahy-západ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689840" y="12380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Typy podporovaných aktivit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2"/>
          <p:cNvSpPr>
            <a:spLocks noGrp="1"/>
          </p:cNvSpPr>
          <p:nvPr>
            <p:ph type="ftr" idx="5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3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84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85" name="TextovéPole 10"/>
          <p:cNvSpPr/>
          <p:nvPr/>
        </p:nvSpPr>
        <p:spPr>
          <a:xfrm>
            <a:off x="2388600" y="2126520"/>
            <a:ext cx="7544160" cy="38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  <a:tabLst>
                <a:tab pos="0" algn="l"/>
              </a:tabLst>
            </a:pPr>
            <a:r>
              <a:rPr lang="cs-CZ" sz="2400" b="1" strike="noStrike" spc="-1">
                <a:solidFill>
                  <a:schemeClr val="dk1"/>
                </a:solidFill>
                <a:latin typeface="Calibri"/>
              </a:rPr>
              <a:t>Infrastruktura pro bezpečnou nemotorovou dopravu 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ubTitle"/>
          </p:nvPr>
        </p:nvSpPr>
        <p:spPr>
          <a:xfrm>
            <a:off x="2421000" y="3293640"/>
            <a:ext cx="8266320" cy="68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chemeClr val="dk1"/>
                </a:solidFill>
                <a:latin typeface="Calibri"/>
              </a:rPr>
              <a:t>Infrastruktura pro cyklistickou dopravu 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ovéPole 13"/>
          <p:cNvSpPr/>
          <p:nvPr/>
        </p:nvSpPr>
        <p:spPr>
          <a:xfrm>
            <a:off x="756360" y="329364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ovéPole 14"/>
          <p:cNvSpPr/>
          <p:nvPr/>
        </p:nvSpPr>
        <p:spPr>
          <a:xfrm>
            <a:off x="2421000" y="4125600"/>
            <a:ext cx="7570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000" b="0" strike="noStrike" spc="-1">
                <a:solidFill>
                  <a:schemeClr val="accent1"/>
                </a:solidFill>
                <a:latin typeface="Calibri"/>
              </a:rPr>
              <a:t>V jedné žádosti o podporu nelze kombinovat výše uvedené aktivity</a:t>
            </a:r>
            <a:r>
              <a:rPr lang="cs-CZ" sz="1800" b="0" strike="noStrike" spc="-1">
                <a:solidFill>
                  <a:schemeClr val="dk1"/>
                </a:solidFill>
                <a:latin typeface="Calibri"/>
              </a:rPr>
              <a:t>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ovéPole 15"/>
          <p:cNvSpPr/>
          <p:nvPr/>
        </p:nvSpPr>
        <p:spPr>
          <a:xfrm>
            <a:off x="4717080" y="4742280"/>
            <a:ext cx="2978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0" name="TextovéPole 9"/>
          <p:cNvSpPr/>
          <p:nvPr/>
        </p:nvSpPr>
        <p:spPr>
          <a:xfrm>
            <a:off x="738360" y="217260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D8C5704-6DEE-4F9C-7CD8-8CFBA2DAD4A9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>
                <a:solidFill>
                  <a:schemeClr val="accent1"/>
                </a:solidFill>
                <a:latin typeface="Calibri Light"/>
              </a:rPr>
              <a:t>Oprávnění žadatelé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2"/>
          <p:cNvSpPr>
            <a:spLocks noGrp="1"/>
          </p:cNvSpPr>
          <p:nvPr>
            <p:ph type="ftr" idx="59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297" name="PlaceHolder 3"/>
          <p:cNvSpPr>
            <a:spLocks noGrp="1"/>
          </p:cNvSpPr>
          <p:nvPr>
            <p:ph type="subTitle"/>
          </p:nvPr>
        </p:nvSpPr>
        <p:spPr>
          <a:xfrm>
            <a:off x="820080" y="2163240"/>
            <a:ext cx="10154520" cy="306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Kraje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Obce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>
                <a:solidFill>
                  <a:schemeClr val="dk1"/>
                </a:solidFill>
                <a:latin typeface="Calibri"/>
              </a:rPr>
              <a:t>  Dobrovolné svazky obcí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>
                <a:solidFill>
                  <a:schemeClr val="dk1"/>
                </a:solidFill>
                <a:latin typeface="Calibri"/>
              </a:rPr>
              <a:t> Organizace zřizované nebo zakládané kraji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>
                <a:solidFill>
                  <a:schemeClr val="dk1"/>
                </a:solidFill>
                <a:latin typeface="Calibri"/>
              </a:rPr>
              <a:t> Organizace zřizované nebo zakládané obcemi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800" b="0" strike="noStrike" spc="-1">
                <a:solidFill>
                  <a:schemeClr val="dk1"/>
                </a:solidFill>
                <a:latin typeface="Calibri"/>
              </a:rPr>
              <a:t> Organizace zřizované nebo zakládané dobrovolnými svazky obcí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8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00" name="TextovéPole 10"/>
          <p:cNvSpPr/>
          <p:nvPr/>
        </p:nvSpPr>
        <p:spPr>
          <a:xfrm>
            <a:off x="6094080" y="179100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ovéPole 13"/>
          <p:cNvSpPr/>
          <p:nvPr/>
        </p:nvSpPr>
        <p:spPr>
          <a:xfrm>
            <a:off x="7531560" y="179100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18476CF-4520-B3D3-7DA6-987BE1FDE819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rázek 3"/>
          <p:cNvPicPr/>
          <p:nvPr/>
        </p:nvPicPr>
        <p:blipFill>
          <a:blip r:embed="rId2"/>
          <a:stretch/>
        </p:blipFill>
        <p:spPr>
          <a:xfrm>
            <a:off x="703440" y="30852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303" name="PlaceHolder 1"/>
          <p:cNvSpPr>
            <a:spLocks noGrp="1"/>
          </p:cNvSpPr>
          <p:nvPr>
            <p:ph type="ftr" idx="60"/>
          </p:nvPr>
        </p:nvSpPr>
        <p:spPr>
          <a:xfrm>
            <a:off x="404280" y="567432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3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4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4" name="Obrázek 7"/>
          <p:cNvPicPr/>
          <p:nvPr/>
        </p:nvPicPr>
        <p:blipFill>
          <a:blip r:embed="rId5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05" name="Obrázek 2"/>
          <p:cNvPicPr/>
          <p:nvPr/>
        </p:nvPicPr>
        <p:blipFill>
          <a:blip r:embed="rId6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06" name="Nadpis 1"/>
          <p:cNvSpPr/>
          <p:nvPr/>
        </p:nvSpPr>
        <p:spPr>
          <a:xfrm>
            <a:off x="5897880" y="2090880"/>
            <a:ext cx="600804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cs-CZ" sz="3600" b="1" strike="noStrike" spc="-1">
                <a:solidFill>
                  <a:schemeClr val="accent1"/>
                </a:solidFill>
                <a:latin typeface="Calibri Light"/>
              </a:rPr>
              <a:t>1. Výzva – IROP - VZDĚLÁVÁNÍ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title"/>
          </p:nvPr>
        </p:nvSpPr>
        <p:spPr>
          <a:xfrm>
            <a:off x="404280" y="1030320"/>
            <a:ext cx="762048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Povinné přílohy k žádosti o podporu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ovéPole 1"/>
          <p:cNvSpPr/>
          <p:nvPr/>
        </p:nvSpPr>
        <p:spPr>
          <a:xfrm>
            <a:off x="504000" y="1940040"/>
            <a:ext cx="11515680" cy="3932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Plná moc  </a:t>
            </a:r>
            <a:r>
              <a:rPr lang="cs-CZ" sz="1400" b="1" i="1" strike="noStrike" spc="-1">
                <a:solidFill>
                  <a:schemeClr val="accent1"/>
                </a:solidFill>
                <a:latin typeface="Calibri"/>
              </a:rPr>
              <a:t>(záložka Identifikace projektu)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Zadávací a výběrová řízení  </a:t>
            </a:r>
            <a:r>
              <a:rPr lang="cs-CZ" sz="1400" b="1" i="1" strike="noStrike" spc="-1">
                <a:solidFill>
                  <a:schemeClr val="accent1"/>
                </a:solidFill>
                <a:latin typeface="Calibri"/>
              </a:rPr>
              <a:t>(záložka Veřejné zakázky)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Podklady pro hodnocení </a:t>
            </a:r>
            <a:r>
              <a:rPr lang="cs-CZ" sz="1400" b="1" i="1" strike="noStrike" spc="-1">
                <a:solidFill>
                  <a:schemeClr val="accent1"/>
                </a:solidFill>
                <a:latin typeface="Calibri"/>
              </a:rPr>
              <a:t>(záložka Dokumenty)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Doklad prokazující povolení umístění stavby v území dle stavebního zákona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Doklad prokazující povolení k realizaci stavby dle stavebního zákona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Znalecký posudek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Projektová dokumentace stavby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Rozpočet stavebních prací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Podklady pro stanovení kategorií intervencí a kontrolu limitů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Smlouva o zřízení bankovního účtu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Karta souladu projektu s principy udržitelné mobility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Dokumentace k prověřování z hlediska klimatického dopadu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548235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Kladné vyjádření MAS o souladu se schválenou strategií CLLD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pt-BR" sz="1400" b="1" strike="noStrike" spc="-1">
                <a:solidFill>
                  <a:srgbClr val="000000"/>
                </a:solidFill>
                <a:latin typeface="Calibri"/>
              </a:rPr>
              <a:t>Zpráva o provedení auditu bezpečnosti pozemní komunikace</a:t>
            </a: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400" b="0" i="1" strike="noStrike" spc="-1">
                <a:solidFill>
                  <a:srgbClr val="000000"/>
                </a:solidFill>
                <a:latin typeface="Calibri"/>
              </a:rPr>
              <a:t>(</a:t>
            </a:r>
            <a:r>
              <a:rPr lang="cs-CZ" sz="1400" b="0" i="1" strike="noStrike" spc="-1">
                <a:solidFill>
                  <a:schemeClr val="accent2"/>
                </a:solidFill>
                <a:latin typeface="Calibri"/>
              </a:rPr>
              <a:t>dokládají BND u projektů nad 3 mil. Kč</a:t>
            </a:r>
            <a:r>
              <a:rPr lang="cs-CZ" sz="1400" b="0" i="1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Zpráva o provedení bezpečnostní inspekce pozemní komunikace </a:t>
            </a:r>
            <a:r>
              <a:rPr lang="cs-CZ" sz="1400" b="0" i="1" strike="noStrike" spc="-1">
                <a:solidFill>
                  <a:srgbClr val="000000"/>
                </a:solidFill>
                <a:latin typeface="Calibri"/>
              </a:rPr>
              <a:t>(</a:t>
            </a:r>
            <a:r>
              <a:rPr lang="cs-CZ" sz="1400" b="0" i="1" strike="noStrike" spc="-1">
                <a:solidFill>
                  <a:schemeClr val="accent2"/>
                </a:solidFill>
                <a:latin typeface="Calibri"/>
              </a:rPr>
              <a:t>dokládají BND podaktivita B</a:t>
            </a:r>
            <a:r>
              <a:rPr lang="cs-CZ" sz="1400" b="0" i="1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Smlouva o spolupráci </a:t>
            </a:r>
            <a:r>
              <a:rPr lang="cs-CZ" sz="1400" b="0" i="1" strike="noStrike" spc="-1">
                <a:solidFill>
                  <a:srgbClr val="000000"/>
                </a:solidFill>
                <a:latin typeface="Calibri"/>
              </a:rPr>
              <a:t>(</a:t>
            </a:r>
            <a:r>
              <a:rPr lang="cs-CZ" sz="1400" b="0" i="1" strike="noStrike" spc="-1">
                <a:solidFill>
                  <a:schemeClr val="accent2"/>
                </a:solidFill>
                <a:latin typeface="Calibri"/>
              </a:rPr>
              <a:t>dokládají Cyklo</a:t>
            </a:r>
            <a:r>
              <a:rPr lang="cs-CZ" sz="1400" b="0" i="1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Obrázek 4"/>
          <p:cNvPicPr/>
          <p:nvPr/>
        </p:nvPicPr>
        <p:blipFill>
          <a:blip r:embed="rId7"/>
          <a:srcRect t="24082" r="2131" b="21848"/>
          <a:stretch/>
        </p:blipFill>
        <p:spPr>
          <a:xfrm>
            <a:off x="504000" y="5720400"/>
            <a:ext cx="1289880" cy="708840"/>
          </a:xfrm>
          <a:prstGeom prst="rect">
            <a:avLst/>
          </a:prstGeom>
          <a:ln w="0">
            <a:noFill/>
          </a:ln>
        </p:spPr>
      </p:pic>
      <p:sp>
        <p:nvSpPr>
          <p:cNvPr id="310" name="TextovéPole 9"/>
          <p:cNvSpPr/>
          <p:nvPr/>
        </p:nvSpPr>
        <p:spPr>
          <a:xfrm>
            <a:off x="2220120" y="1515600"/>
            <a:ext cx="549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rgbClr val="FF0000"/>
                </a:solidFill>
                <a:latin typeface="Calibri"/>
              </a:rPr>
              <a:t>Dokládají se při podání plné žádosti do MS2021+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ovéPole 13"/>
          <p:cNvSpPr/>
          <p:nvPr/>
        </p:nvSpPr>
        <p:spPr>
          <a:xfrm>
            <a:off x="8328960" y="151560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ovéPole 14"/>
          <p:cNvSpPr/>
          <p:nvPr/>
        </p:nvSpPr>
        <p:spPr>
          <a:xfrm>
            <a:off x="9928800" y="151560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6F41268-85A6-C6AE-34EA-58B888D74853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>
                <a:solidFill>
                  <a:schemeClr val="accent1"/>
                </a:solidFill>
                <a:latin typeface="Calibri Light"/>
              </a:rPr>
              <a:t>Seznam indikátorů výzvy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17" name="PlaceHolder 2"/>
          <p:cNvSpPr>
            <a:spLocks noGrp="1"/>
          </p:cNvSpPr>
          <p:nvPr>
            <p:ph type="ftr" idx="61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319" name="PlaceHolder 3"/>
          <p:cNvSpPr>
            <a:spLocks noGrp="1"/>
          </p:cNvSpPr>
          <p:nvPr>
            <p:ph type="subTitle"/>
          </p:nvPr>
        </p:nvSpPr>
        <p:spPr>
          <a:xfrm>
            <a:off x="738360" y="2299680"/>
            <a:ext cx="5039640" cy="2342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Indikátory výstupu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726 001 – Délka komunikace s realizovaným bezpečnostním opatřením 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Indikátory výsledku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761 011 – Počet nehod na km komunikace s realizovaným bezpečnostním opatřením 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21" name="Tabulka 10"/>
          <p:cNvGraphicFramePr/>
          <p:nvPr/>
        </p:nvGraphicFramePr>
        <p:xfrm>
          <a:off x="2102040" y="5188320"/>
          <a:ext cx="7991280" cy="707400"/>
        </p:xfrm>
        <a:graphic>
          <a:graphicData uri="http://schemas.openxmlformats.org/drawingml/2006/table">
            <a:tbl>
              <a:tblPr/>
              <a:tblGrid>
                <a:gridCol w="799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400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cs-CZ" sz="1400" b="0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Žadatel uvede indikátory odpovídající zvolené aktivitě projektu. Informace k indikátorům jsou uvedeny v příloze č. 1A /1B </a:t>
                      </a:r>
                      <a:r>
                        <a:rPr lang="cs-CZ" sz="1600" b="1" strike="noStrike" spc="-1">
                          <a:solidFill>
                            <a:schemeClr val="accent1"/>
                          </a:solidFill>
                          <a:latin typeface="Calibri"/>
                          <a:ea typeface="Calibri"/>
                        </a:rPr>
                        <a:t>Specifických pravidel </a:t>
                      </a:r>
                      <a:r>
                        <a:rPr lang="cs-CZ" sz="1400" b="0" strike="noStrike" spc="-1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s názvem Metodické listy indikátorů).</a:t>
                      </a:r>
                      <a:endParaRPr lang="cs-CZ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2" name="Podnadpis 9"/>
          <p:cNvSpPr/>
          <p:nvPr/>
        </p:nvSpPr>
        <p:spPr>
          <a:xfrm>
            <a:off x="6305400" y="2299680"/>
            <a:ext cx="4671720" cy="2342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Indikátory výstupu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761 101 (RCO 58) - Podpořená specializovaná cyklistická infrastruktura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764 010 - Parkovací místa pro jízdní kola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Indikátory výsledku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761 201 (RCR 64) - Počet uživatelů specializované cyklistické infrastruktury za rok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ovéPole 14"/>
          <p:cNvSpPr/>
          <p:nvPr/>
        </p:nvSpPr>
        <p:spPr>
          <a:xfrm>
            <a:off x="2773800" y="169956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ovéPole 15"/>
          <p:cNvSpPr/>
          <p:nvPr/>
        </p:nvSpPr>
        <p:spPr>
          <a:xfrm>
            <a:off x="8119080" y="170208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513D388-00D1-9224-1DC6-443DA0ACF654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27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28" name="PlaceHolder 1"/>
          <p:cNvSpPr>
            <a:spLocks noGrp="1"/>
          </p:cNvSpPr>
          <p:nvPr>
            <p:ph type="ftr" idx="62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9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3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1894320" y="109440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 Podporované aktivity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ovéPole 11"/>
          <p:cNvSpPr/>
          <p:nvPr/>
        </p:nvSpPr>
        <p:spPr>
          <a:xfrm>
            <a:off x="601920" y="1707480"/>
            <a:ext cx="11087280" cy="350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Infrastruktura pro bezpečnou nemotorovou dopravu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výstavba, modernizace a rekonstrukce komunikací pro pěší v trase nebo v křížení pozemní komunikace s vysokou intenzitou dopravy (A</a:t>
            </a:r>
            <a:r>
              <a:rPr lang="cs-CZ" sz="1800" b="1" strike="noStrike" spc="-1">
                <a:solidFill>
                  <a:schemeClr val="dk1"/>
                </a:solidFill>
                <a:latin typeface="Calibri"/>
              </a:rPr>
              <a:t>)</a:t>
            </a:r>
            <a:r>
              <a:rPr lang="cs-CZ" sz="1800" b="1" strike="noStrike" spc="-1">
                <a:solidFill>
                  <a:srgbClr val="FF0000"/>
                </a:solidFill>
                <a:latin typeface="Calibri"/>
              </a:rPr>
              <a:t> </a:t>
            </a:r>
            <a:br>
              <a:rPr sz="1800"/>
            </a:br>
            <a:r>
              <a:rPr lang="cs-CZ" sz="1600" b="1" strike="noStrike" spc="-1">
                <a:solidFill>
                  <a:srgbClr val="FF0000"/>
                </a:solidFill>
                <a:latin typeface="Calibri"/>
              </a:rPr>
              <a:t>Kritérium: projektem je dotčena pozemní komunikace s intenzitou motorové dopravy přesahující 500 vozidel za den.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zvyšování bezpečnosti nemotorové dopravy stavebními úpravami komunikací pro pěší a pro cyklisty a instalací prvků zklidňujících dopravu v nehodových lokalitách (B</a:t>
            </a: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)  </a:t>
            </a:r>
            <a:br>
              <a:rPr sz="1600"/>
            </a:br>
            <a:r>
              <a:rPr lang="cs-CZ" sz="1600" b="1" strike="noStrike" spc="-1">
                <a:solidFill>
                  <a:srgbClr val="FF0000"/>
                </a:solidFill>
                <a:latin typeface="Calibri"/>
              </a:rPr>
              <a:t>Kritérium: projektem je dotčena silnice nebo místní komunikace, na které bezpečnostní inspekce pozemní komunikace prokázala vysoké bezpečnostní riziko pro chodce nebo cyklisty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                                Dílčí aktivity (podaktivity) mohou být v projektu libovolně kombinovány.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ovéPole 9"/>
          <p:cNvSpPr/>
          <p:nvPr/>
        </p:nvSpPr>
        <p:spPr>
          <a:xfrm>
            <a:off x="1302840" y="103860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5F2BFD9-0E1B-AAD4-7DFF-400F50B3083D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65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ftr" idx="36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 dirty="0"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maskpz.cz</a:t>
            </a:r>
            <a:r>
              <a:rPr lang="cs-CZ" sz="1800" b="1" strike="noStrike" spc="-1" dirty="0">
                <a:latin typeface="Calibri"/>
              </a:rPr>
              <a:t>                </a:t>
            </a:r>
            <a:r>
              <a:rPr lang="cs-CZ" sz="1800" b="0" u="sng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info@maskpz.cz</a:t>
            </a:r>
            <a:r>
              <a:rPr lang="cs-CZ" sz="18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 dirty="0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 dirty="0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7" name="Obrázek 7"/>
          <p:cNvPicPr/>
          <p:nvPr/>
        </p:nvPicPr>
        <p:blipFill>
          <a:blip r:embed="rId6"/>
          <a:stretch/>
        </p:blipFill>
        <p:spPr>
          <a:xfrm>
            <a:off x="468360" y="64224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68" name="Obrázek 2"/>
          <p:cNvPicPr/>
          <p:nvPr/>
        </p:nvPicPr>
        <p:blipFill>
          <a:blip r:embed="rId7"/>
          <a:stretch/>
        </p:blipFill>
        <p:spPr>
          <a:xfrm>
            <a:off x="65340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69" name="TextovéPole 10"/>
          <p:cNvSpPr/>
          <p:nvPr/>
        </p:nvSpPr>
        <p:spPr>
          <a:xfrm>
            <a:off x="404280" y="1783080"/>
            <a:ext cx="8854200" cy="36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Výzva ŘO IROP k předkládání žádostí o podporu integrovaných projektů CLLD do MS 2021+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ovéPole 11"/>
          <p:cNvSpPr/>
          <p:nvPr/>
        </p:nvSpPr>
        <p:spPr>
          <a:xfrm>
            <a:off x="504000" y="1095840"/>
            <a:ext cx="11179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2060"/>
                </a:solidFill>
                <a:latin typeface="Calibri"/>
              </a:rPr>
              <a:t>Proces administrace od podání projektového záměru na MAS do podání žádosti o podporu do MS2021+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ovéPole 12"/>
          <p:cNvSpPr/>
          <p:nvPr/>
        </p:nvSpPr>
        <p:spPr>
          <a:xfrm>
            <a:off x="428760" y="2551680"/>
            <a:ext cx="1422360" cy="28328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VÝZVA  MAS </a:t>
            </a:r>
            <a:br>
              <a:rPr sz="1800"/>
            </a:b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k předkládání projektových záměrů </a:t>
            </a:r>
            <a:br>
              <a:rPr sz="1800"/>
            </a:b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rgbClr val="FFC000"/>
                </a:solidFill>
                <a:latin typeface="Calibri"/>
              </a:rPr>
              <a:t>(mimo MS2021+)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ovéPole 13"/>
          <p:cNvSpPr/>
          <p:nvPr/>
        </p:nvSpPr>
        <p:spPr>
          <a:xfrm>
            <a:off x="1985040" y="2568600"/>
            <a:ext cx="1422360" cy="28328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Předložení projektového záměru na MAS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800"/>
            </a:b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rgbClr val="FFC000"/>
                </a:solidFill>
                <a:latin typeface="Calibri"/>
              </a:rPr>
              <a:t>(přes Datovou schránku)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ovéPole 14"/>
          <p:cNvSpPr/>
          <p:nvPr/>
        </p:nvSpPr>
        <p:spPr>
          <a:xfrm>
            <a:off x="3541680" y="2600280"/>
            <a:ext cx="1866600" cy="27988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 dirty="0">
                <a:solidFill>
                  <a:schemeClr val="lt1"/>
                </a:solidFill>
                <a:latin typeface="Calibri"/>
              </a:rPr>
              <a:t>Hodnocení projektových záměrů na MAS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 dirty="0">
                <a:solidFill>
                  <a:schemeClr val="lt1"/>
                </a:solidFill>
                <a:latin typeface="Calibri"/>
              </a:rPr>
              <a:t> </a:t>
            </a:r>
            <a:r>
              <a:rPr lang="cs-CZ" sz="1600" b="0" strike="noStrike" spc="-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Admin.kontrola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600" b="0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 Věcné hodnocení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600" b="0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 Výběr projektů 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ovéPole 15"/>
          <p:cNvSpPr/>
          <p:nvPr/>
        </p:nvSpPr>
        <p:spPr>
          <a:xfrm>
            <a:off x="5565960" y="2594880"/>
            <a:ext cx="1437120" cy="2832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Vybrané projekty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=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Vyjádření MAS o souladu záměru s CLLD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ovéPole 16"/>
          <p:cNvSpPr/>
          <p:nvPr/>
        </p:nvSpPr>
        <p:spPr>
          <a:xfrm>
            <a:off x="7197840" y="2597040"/>
            <a:ext cx="1230120" cy="2832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accent2"/>
                </a:solidFill>
                <a:latin typeface="Calibri"/>
              </a:rPr>
              <a:t>MS2021+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lt1"/>
                </a:solidFill>
                <a:latin typeface="Calibri"/>
              </a:rPr>
              <a:t>Zpracování žádosti o podporu žadatelem v MS2021+ do výzvy ŘO IROP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ovéPole 17"/>
          <p:cNvSpPr/>
          <p:nvPr/>
        </p:nvSpPr>
        <p:spPr>
          <a:xfrm>
            <a:off x="8585640" y="2594160"/>
            <a:ext cx="1710720" cy="28608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 dirty="0">
                <a:solidFill>
                  <a:schemeClr val="accent2"/>
                </a:solidFill>
                <a:latin typeface="Calibri"/>
              </a:rPr>
              <a:t>MS2021+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FF00"/>
                </a:solidFill>
                <a:latin typeface="Calibri"/>
              </a:rPr>
              <a:t>Kontrola MAS 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FF00"/>
                </a:solidFill>
                <a:latin typeface="Calibri"/>
              </a:rPr>
              <a:t>o souladu záměru se zadanou žádostí v MS2021+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Statutár MAS podepisuje jako první signatář </a:t>
            </a:r>
            <a:endParaRPr lang="cs-CZ" sz="1800" b="0" strike="noStrike" spc="-1" dirty="0">
              <a:solidFill>
                <a:schemeClr val="accent2">
                  <a:lumMod val="40000"/>
                  <a:lumOff val="60000"/>
                </a:schemeClr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ovéPole 18"/>
          <p:cNvSpPr/>
          <p:nvPr/>
        </p:nvSpPr>
        <p:spPr>
          <a:xfrm>
            <a:off x="10417680" y="2596320"/>
            <a:ext cx="1230120" cy="2832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accent2"/>
                </a:solidFill>
                <a:latin typeface="Calibri"/>
              </a:rPr>
              <a:t>MS2021+</a:t>
            </a:r>
            <a:br>
              <a:rPr sz="1800"/>
            </a:br>
            <a:r>
              <a:rPr lang="cs-CZ" sz="1800" b="0" strike="noStrike" spc="-1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rPr>
              <a:t>Podpis žádosti žadatelem a podání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rPr>
              <a:t>žádosti.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chemeClr val="accent2"/>
                </a:solidFill>
                <a:latin typeface="Calibri"/>
              </a:rPr>
              <a:t>(následuje kontrola na CRR)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Šipka: dolů 1"/>
          <p:cNvSpPr/>
          <p:nvPr/>
        </p:nvSpPr>
        <p:spPr>
          <a:xfrm>
            <a:off x="708840" y="2159280"/>
            <a:ext cx="243720" cy="491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" name="Šipka: dolů 5"/>
          <p:cNvSpPr/>
          <p:nvPr/>
        </p:nvSpPr>
        <p:spPr>
          <a:xfrm rot="16200000">
            <a:off x="1607040" y="5011560"/>
            <a:ext cx="243720" cy="491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" name="Šipka: dolů 8"/>
          <p:cNvSpPr/>
          <p:nvPr/>
        </p:nvSpPr>
        <p:spPr>
          <a:xfrm rot="16200000">
            <a:off x="3186720" y="5031720"/>
            <a:ext cx="243720" cy="491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" name="Šipka: dolů 9"/>
          <p:cNvSpPr/>
          <p:nvPr/>
        </p:nvSpPr>
        <p:spPr>
          <a:xfrm rot="16200000">
            <a:off x="5182200" y="5020200"/>
            <a:ext cx="243720" cy="491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" name="Šipka: dolů 19"/>
          <p:cNvSpPr/>
          <p:nvPr/>
        </p:nvSpPr>
        <p:spPr>
          <a:xfrm rot="16200000">
            <a:off x="6807240" y="5064120"/>
            <a:ext cx="243720" cy="491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" name="Šipka: dolů 20"/>
          <p:cNvSpPr/>
          <p:nvPr/>
        </p:nvSpPr>
        <p:spPr>
          <a:xfrm rot="16200000">
            <a:off x="8217360" y="5063400"/>
            <a:ext cx="243720" cy="491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4" name="Šipka: dolů 21"/>
          <p:cNvSpPr/>
          <p:nvPr/>
        </p:nvSpPr>
        <p:spPr>
          <a:xfrm rot="16200000">
            <a:off x="10078200" y="5067000"/>
            <a:ext cx="243720" cy="491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3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37" name="PlaceHolder 1"/>
          <p:cNvSpPr>
            <a:spLocks noGrp="1"/>
          </p:cNvSpPr>
          <p:nvPr>
            <p:ph type="ftr" idx="63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3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40" name="TextovéPole 11"/>
          <p:cNvSpPr/>
          <p:nvPr/>
        </p:nvSpPr>
        <p:spPr>
          <a:xfrm>
            <a:off x="858600" y="1819440"/>
            <a:ext cx="10825200" cy="23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Účel: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Výstavba, modernizace, rekonstrukce nebo stavební úpravy komunikace pro pěší či komunikace pro cyklisty.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Cíle: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Cílem projektu v této výzvě je zajištění kontinuálního provozu nově postavené, zmodernizované, zrekonstruované nebo stavebně upravené komunikace pro pěší či komunikace pro cyklisty od data ukončení realizace projektu.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title"/>
          </p:nvPr>
        </p:nvSpPr>
        <p:spPr>
          <a:xfrm>
            <a:off x="1894320" y="10544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 Účel a cíl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TextovéPole 8"/>
          <p:cNvSpPr/>
          <p:nvPr/>
        </p:nvSpPr>
        <p:spPr>
          <a:xfrm>
            <a:off x="910440" y="110736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ovéPole 13"/>
          <p:cNvSpPr/>
          <p:nvPr/>
        </p:nvSpPr>
        <p:spPr>
          <a:xfrm>
            <a:off x="1248120" y="4581000"/>
            <a:ext cx="8538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1" strike="noStrike" spc="-1">
                <a:solidFill>
                  <a:srgbClr val="ED6D4A"/>
                </a:solidFill>
                <a:latin typeface="Bahnschrift"/>
              </a:rPr>
              <a:t>Podmínka - Projekt zajišťuje bezpečnost a bezbariérovost dopravní infrastruktury pro všechny účastníky provozu na pozemních komunikacích!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03B73AD-5D4C-BB09-8EAE-82E498346E78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4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47" name="PlaceHolder 1"/>
          <p:cNvSpPr>
            <a:spLocks noGrp="1"/>
          </p:cNvSpPr>
          <p:nvPr>
            <p:ph type="ftr" idx="64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4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50" name="TextovéPole 11"/>
          <p:cNvSpPr/>
          <p:nvPr/>
        </p:nvSpPr>
        <p:spPr>
          <a:xfrm>
            <a:off x="818640" y="2013120"/>
            <a:ext cx="10825200" cy="31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</a:rPr>
              <a:t>Pořízení stavby formou výstavby a stavební úpravy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výdaje na realizaci stezky pro chodce v dílčích aktivitách (podaktivitách) A a B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výdaje na realizaci stezky pro cyklisty v dílčí aktivitě (podaktivitě) B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1600" b="0" i="1" strike="noStrike" spc="-1">
                <a:solidFill>
                  <a:schemeClr val="accent1"/>
                </a:solidFill>
                <a:latin typeface="Calibri"/>
              </a:rPr>
              <a:t>(např. všechny konstrukční vrstvy, opatření pro osoby s omezenou schopností pohybu, orientace a komunikace a další bezpečnostní opatření na stezce, místa pro přecházení a přechody pro chodce, jejich nasvětlení a ochranné ostrůvky, vysazené chodníkové plochy, související přejezdy pro cyklisty, podchody, lávky, dopravní značení včetně zvýrazňujících prvků;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1600" b="0" i="1" strike="noStrike" spc="-1">
                <a:solidFill>
                  <a:schemeClr val="accent1"/>
                </a:solidFill>
                <a:latin typeface="Calibri"/>
              </a:rPr>
              <a:t>o světelné signalizační zařízení, přípojky k odvodu vod z povrchu stezky, veřejné osvětlení stezky, inteligentní dopravní systém, nástupiště autobusových, doprovodná zeleň, vegetační úpravy stavbou dotčených nezpevněných pozemků, příprava staveniště, geodetické práce atd.)</a:t>
            </a:r>
            <a:br>
              <a:rPr sz="1600"/>
            </a:b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                               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ovéPole 9"/>
          <p:cNvSpPr/>
          <p:nvPr/>
        </p:nvSpPr>
        <p:spPr>
          <a:xfrm>
            <a:off x="1149480" y="108576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Nadpis 1"/>
          <p:cNvSpPr/>
          <p:nvPr/>
        </p:nvSpPr>
        <p:spPr>
          <a:xfrm>
            <a:off x="1682280" y="1062000"/>
            <a:ext cx="882324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hlavní část projektu</a:t>
            </a:r>
            <a:r>
              <a:rPr lang="cs-CZ" sz="28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E322524-08B7-86B2-3E44-19228CAD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</a:t>
            </a:r>
            <a:r>
              <a:rPr lang="cs-CZ" sz="3200" b="1" strike="noStrike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. Výzva – IROP – DOPRAVA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55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56" name="PlaceHolder 1"/>
          <p:cNvSpPr>
            <a:spLocks noGrp="1"/>
          </p:cNvSpPr>
          <p:nvPr>
            <p:ph type="ftr" idx="65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7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58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59" name="TextovéPole 11"/>
          <p:cNvSpPr/>
          <p:nvPr/>
        </p:nvSpPr>
        <p:spPr>
          <a:xfrm>
            <a:off x="818640" y="2013120"/>
            <a:ext cx="10825200" cy="35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Výdaje na realizaci </a:t>
            </a: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vybraných</a:t>
            </a: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 odůvodněných stavbou vyvolaných, podmiňujících a souvisejících investic do </a:t>
            </a:r>
            <a:r>
              <a:rPr lang="cs-CZ" sz="1800" b="1" u="sng" strike="noStrike" spc="-1">
                <a:solidFill>
                  <a:srgbClr val="FF0000"/>
                </a:solidFill>
                <a:uFillTx/>
                <a:latin typeface="Calibri"/>
              </a:rPr>
              <a:t>výše 20 % </a:t>
            </a: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celkových způsobilých výdajů </a:t>
            </a:r>
            <a:r>
              <a:rPr lang="cs-CZ" sz="1400" b="0" i="1" strike="noStrike" spc="-1">
                <a:solidFill>
                  <a:schemeClr val="accent1"/>
                </a:solidFill>
                <a:latin typeface="Arial"/>
              </a:rPr>
              <a:t>(zálivy autobusových zastávek, přístřešky/čekárny na zastávkách,…)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Výdaje na realizaci </a:t>
            </a:r>
            <a:r>
              <a:rPr lang="cs-CZ" sz="1800" b="1" strike="noStrike" spc="-1">
                <a:solidFill>
                  <a:schemeClr val="accent2"/>
                </a:solidFill>
                <a:latin typeface="Calibri"/>
              </a:rPr>
              <a:t>ostatních</a:t>
            </a: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 odůvodněných stavbou vyvolaných, podmiňujících a souvisejících investic do </a:t>
            </a:r>
            <a:r>
              <a:rPr lang="cs-CZ" sz="1800" b="1" u="sng" strike="noStrike" spc="-1">
                <a:solidFill>
                  <a:srgbClr val="FF0000"/>
                </a:solidFill>
                <a:uFillTx/>
                <a:latin typeface="Calibri"/>
              </a:rPr>
              <a:t>výše 10 % </a:t>
            </a: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celkových způsobilých výdajů </a:t>
            </a:r>
            <a:r>
              <a:rPr lang="cs-CZ" sz="1600" b="0" i="1" strike="noStrike" spc="-1">
                <a:solidFill>
                  <a:schemeClr val="accent2"/>
                </a:solidFill>
                <a:latin typeface="Calibri"/>
              </a:rPr>
              <a:t>(přeložky, zpevnění svahů, nezbytné úpravy navazujícího úseku realizované stezky pro chodce, stezky pro cyklisty nebo liniového opatření; provizorní dopravní značení….)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chemeClr val="dk1"/>
                </a:solidFill>
                <a:latin typeface="Calibri"/>
              </a:rPr>
              <a:t>výrobna elektrické energie z obnovitelného zdroje k pokrytí vlastní spotřeby podpořené infrastruktury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chemeClr val="dk1"/>
                </a:solidFill>
                <a:latin typeface="Calibri"/>
              </a:rPr>
              <a:t>nákup pozemku max. do výše </a:t>
            </a:r>
            <a:r>
              <a:rPr lang="pl-PL" sz="1800" b="1" strike="noStrike" spc="-1">
                <a:solidFill>
                  <a:srgbClr val="FF0000"/>
                </a:solidFill>
                <a:latin typeface="Calibri"/>
              </a:rPr>
              <a:t>10 % </a:t>
            </a:r>
            <a:r>
              <a:rPr lang="pl-PL" sz="1800" b="1" strike="noStrike" spc="-1">
                <a:solidFill>
                  <a:schemeClr val="dk1"/>
                </a:solidFill>
                <a:latin typeface="Calibri"/>
              </a:rPr>
              <a:t>CZV </a:t>
            </a:r>
            <a:r>
              <a:rPr lang="pl-PL" sz="1800" b="0" i="1" strike="noStrike" spc="-1">
                <a:solidFill>
                  <a:schemeClr val="dk1"/>
                </a:solidFill>
                <a:latin typeface="Calibri"/>
              </a:rPr>
              <a:t>(vyvlastnění...)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chemeClr val="dk1"/>
                </a:solidFill>
                <a:latin typeface="Calibri"/>
              </a:rPr>
              <a:t>nákup stavby max. do výše </a:t>
            </a:r>
            <a:r>
              <a:rPr lang="pl-PL" sz="1800" b="1" strike="noStrike" spc="-1">
                <a:solidFill>
                  <a:srgbClr val="FF0000"/>
                </a:solidFill>
                <a:latin typeface="Calibri"/>
              </a:rPr>
              <a:t>5 % </a:t>
            </a:r>
            <a:r>
              <a:rPr lang="pl-PL" sz="1800" b="1" strike="noStrike" spc="-1">
                <a:solidFill>
                  <a:schemeClr val="dk1"/>
                </a:solidFill>
                <a:latin typeface="Calibri"/>
              </a:rPr>
              <a:t>CZV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ovéPole 9"/>
          <p:cNvSpPr/>
          <p:nvPr/>
        </p:nvSpPr>
        <p:spPr>
          <a:xfrm>
            <a:off x="1149480" y="108576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Nadpis 1"/>
          <p:cNvSpPr/>
          <p:nvPr/>
        </p:nvSpPr>
        <p:spPr>
          <a:xfrm>
            <a:off x="2218320" y="1068120"/>
            <a:ext cx="922968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</a:t>
            </a:r>
            <a:r>
              <a:rPr lang="cs-CZ" sz="4000" b="1" strike="noStrike" spc="-1" dirty="0">
                <a:solidFill>
                  <a:schemeClr val="dk2"/>
                </a:solidFill>
                <a:latin typeface="Calibri Light"/>
              </a:rPr>
              <a:t>doprovodnou část </a:t>
            </a: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projektu</a:t>
            </a:r>
            <a:r>
              <a:rPr lang="cs-CZ" sz="28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21B9199-E60C-5FC6-88AF-FCA1FACE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</a:t>
            </a:r>
            <a:r>
              <a:rPr lang="cs-CZ" sz="3200" b="1" strike="noStrike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. Výzva – IROP – DOPRAVA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6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65" name="PlaceHolder 1"/>
          <p:cNvSpPr>
            <a:spLocks noGrp="1"/>
          </p:cNvSpPr>
          <p:nvPr>
            <p:ph type="ftr" idx="66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6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68" name="PlaceHolder 2"/>
          <p:cNvSpPr>
            <a:spLocks noGrp="1"/>
          </p:cNvSpPr>
          <p:nvPr>
            <p:ph type="title"/>
          </p:nvPr>
        </p:nvSpPr>
        <p:spPr>
          <a:xfrm>
            <a:off x="1894320" y="109440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Podporované aktivity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ovéPole 11"/>
          <p:cNvSpPr/>
          <p:nvPr/>
        </p:nvSpPr>
        <p:spPr>
          <a:xfrm>
            <a:off x="601920" y="1707480"/>
            <a:ext cx="11087280" cy="432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Infrastruktura pro cyklistickou dopravu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výstavba, modernizace a rekonstrukce vyhrazených komunikací pro cyklisty sloužících k dopravě do zaměstnání, škol a za službami, nebo napojující se na stávající komunikace pro cyklisty, včetně doprovodné infrastruktury (A)</a:t>
            </a:r>
            <a:r>
              <a:rPr lang="cs-CZ" sz="1600" b="1" strike="noStrike" spc="-1">
                <a:solidFill>
                  <a:srgbClr val="FF0000"/>
                </a:solidFill>
                <a:latin typeface="Calibri"/>
              </a:rPr>
              <a:t> </a:t>
            </a:r>
            <a:br>
              <a:rPr sz="1600"/>
            </a:br>
            <a:r>
              <a:rPr lang="cs-CZ" sz="1600" b="1" strike="noStrike" spc="-1">
                <a:solidFill>
                  <a:srgbClr val="FF0000"/>
                </a:solidFill>
                <a:latin typeface="Calibri"/>
              </a:rPr>
              <a:t>Kritéria: Vyhrazená komunikace pro cyklisty, která je předmětem projektu: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1200240" lvl="2" indent="-285840" defTabSz="9144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cs-CZ" sz="1400" b="0" strike="noStrike" spc="-1">
                <a:solidFill>
                  <a:srgbClr val="FF0000"/>
                </a:solidFill>
                <a:latin typeface="Calibri"/>
              </a:rPr>
              <a:t>svádí cyklistický provoz z pozemní komunikace s intenzitou motorové dopravy vyšší než 500 vozidel/den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1200240" lvl="2" indent="-285840" defTabSz="9144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cs-CZ" sz="1400" b="0" strike="noStrike" spc="-1">
                <a:solidFill>
                  <a:srgbClr val="FF0000"/>
                </a:solidFill>
                <a:latin typeface="Calibri"/>
              </a:rPr>
              <a:t>nebo je navržena k zajištění obsluhy území jedné či více obcí s celkem více než 250 obsazenými pracovními místy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1200240" lvl="2" indent="-285840" defTabSz="9144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cs-CZ" sz="1400" b="0" strike="noStrike" spc="-1">
                <a:solidFill>
                  <a:srgbClr val="FF0000"/>
                </a:solidFill>
                <a:latin typeface="Calibri"/>
              </a:rPr>
              <a:t>nebo je navržena k zajištění obsluhy území jedné či více obcí s celkem více než 2000 obyvateli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1200240" lvl="2" indent="-285840" defTabSz="9144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cs-CZ" sz="1400" b="0" strike="noStrike" spc="-1">
                <a:solidFill>
                  <a:srgbClr val="FF0000"/>
                </a:solidFill>
                <a:latin typeface="Calibri"/>
              </a:rPr>
              <a:t>nebo se přímo napojuje alespoň na jednu stávající vyhrazenou komunikaci pro cyklisty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realizace doprovodné cyklistické infrastruktury při vyhrazených komunikacích pro cyklisty s vysokou intenzitou dopravy (C)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1600" b="1" strike="noStrike" spc="-1">
                <a:solidFill>
                  <a:srgbClr val="FF0000"/>
                </a:solidFill>
                <a:latin typeface="Calibri"/>
              </a:rPr>
              <a:t>Kritérium: </a:t>
            </a:r>
            <a:r>
              <a:rPr lang="cs-CZ" sz="1600" b="0" strike="noStrike" spc="-1">
                <a:solidFill>
                  <a:srgbClr val="FF0000"/>
                </a:solidFill>
                <a:latin typeface="Calibri"/>
              </a:rPr>
              <a:t>Projektem realizace doprovodné cyklistické infrastruktury při vyhrazené komunikaci pro cyklisty s vysokou intenzitou dopravy je dotčena stávající vyhrazená komunikace pro cyklisty s intenzitou cyklistické dopravy přesahující 220 cyklistů v běžný pracovní den.</a:t>
            </a:r>
            <a:br>
              <a:rPr sz="1600"/>
            </a:b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                                Dílčí aktivity (podaktivity) mohou být v projektu libovolně kombinovány.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TextovéPole 5"/>
          <p:cNvSpPr/>
          <p:nvPr/>
        </p:nvSpPr>
        <p:spPr>
          <a:xfrm>
            <a:off x="910440" y="107208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F60B153-FE9D-B1AA-924E-5A501CB25341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73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74" name="PlaceHolder 1"/>
          <p:cNvSpPr>
            <a:spLocks noGrp="1"/>
          </p:cNvSpPr>
          <p:nvPr>
            <p:ph type="ftr" idx="67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5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76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77" name="TextovéPole 11"/>
          <p:cNvSpPr/>
          <p:nvPr/>
        </p:nvSpPr>
        <p:spPr>
          <a:xfrm>
            <a:off x="858600" y="1819440"/>
            <a:ext cx="10825200" cy="23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Účel: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Výstavba, modernizace či rekonstrukce vyhrazené komunikace pro cyklisty nebo </a:t>
            </a:r>
            <a:br>
              <a:rPr sz="2000"/>
            </a:b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realizace doprovodné cyklistické infrastruktury.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800" b="1" strike="noStrike" spc="-1">
                <a:solidFill>
                  <a:schemeClr val="accent1"/>
                </a:solidFill>
                <a:latin typeface="Calibri"/>
              </a:rPr>
              <a:t>Cíle: 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Cílem projektu je zajištění kontinuálního provozu nově postavené, zmodernizované či zrekonstruované vyhrazené komunikace pro cyklisty nebo zrealizované doprovodné cyklistické infrastruktury od data ukončení realizace projektu.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title"/>
          </p:nvPr>
        </p:nvSpPr>
        <p:spPr>
          <a:xfrm>
            <a:off x="1894320" y="10544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 Účel a cíl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ovéPole 5"/>
          <p:cNvSpPr/>
          <p:nvPr/>
        </p:nvSpPr>
        <p:spPr>
          <a:xfrm>
            <a:off x="858600" y="110700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ovéPole 10"/>
          <p:cNvSpPr/>
          <p:nvPr/>
        </p:nvSpPr>
        <p:spPr>
          <a:xfrm>
            <a:off x="1248120" y="4458240"/>
            <a:ext cx="8109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1" strike="noStrike" spc="-1">
                <a:solidFill>
                  <a:srgbClr val="ED6D4A"/>
                </a:solidFill>
                <a:latin typeface="Bahnschrift"/>
              </a:rPr>
              <a:t>Podmínka - Projekt zajišťuje bezpečnost a bezbariérovost dopravní infrastruktury pro všechny účastníky provozu na pozemních komunikacích!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FE6C193-6CD5-8AB1-DEF1-B2D95CCDFC5E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5. Výzva – IROP – DOPRAVA II.</a:t>
            </a:r>
            <a:endParaRPr lang="cs-CZ" sz="3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83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84" name="PlaceHolder 1"/>
          <p:cNvSpPr>
            <a:spLocks noGrp="1"/>
          </p:cNvSpPr>
          <p:nvPr>
            <p:ph type="ftr" idx="6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5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86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87" name="TextovéPole 11"/>
          <p:cNvSpPr/>
          <p:nvPr/>
        </p:nvSpPr>
        <p:spPr>
          <a:xfrm>
            <a:off x="504000" y="1793160"/>
            <a:ext cx="11378880" cy="49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Arial"/>
              </a:rPr>
              <a:t>Pořízení stavby formou výstavby a stavební úpravy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výdaje na realizaci stezky pro cyklisty, stezky pro chodce a cyklisty se společným provozem, stezky pro chodce a cyklisty s odděleným provozem nebo cyklistické zóny v dílčí aktivitě (podaktivitě) A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výdaje na realizaci vyhrazeného jízdního pruhu pro cyklisty, samostatného jednosměrného cyklistického pásu, ochranného jízdního pruhu pro cyklisty, piktogramového koridoru pro cyklisty nebo vyhrazeného jízdního pruhu pro vozidla veřejné dopravy a jízdní kola v dílčí aktivitě (podaktivitě) A:</a:t>
            </a:r>
            <a:br>
              <a:rPr sz="1800"/>
            </a:b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(např. všechny konstrukční vrstvy, opatření pro osoby s omezenou schopností pohybu, orientace a komunikace a další bezpečnostní opatření na stezce, podchody, lávky, zábradlí , přejezdy pro cyklisty, související  místa pro přecházení a přechody, jejich nasvětlení a ochranné ostrůvky, vysazené chodníkové plochy, dopravní značení včetně zvýrazňujících prvků; světelné signalizační zařízení, přípojky k odvodu vod z povrchu stezky, veřejné osvětlení stezky, inteligentní dopravní systém, doprovodná zeleň, vegetační úpravy stavbou dotčených nezpevněných pozemků, příprava staveniště, geodetické práce atd.)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chemeClr val="dk1"/>
                </a:solidFill>
                <a:latin typeface="Calibri"/>
              </a:rPr>
              <a:t>výdaje na realizaci doprovodné cyklistické infrastruktury v dílčí aktivitě (podaktivitě) C:</a:t>
            </a:r>
            <a:br>
              <a:rPr sz="1800"/>
            </a:b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DOPROVODNÁ INFRASTRUKTURA PŘÍMO NAPOJENÁ NA VYHRAZENOU KOMUNIKACI PRO CYKLISTY (stojany na kola, nabíjecí    stanice, odpočívky a jejich další vybavení – koše, pítka, toalety, lavičky, stolky, přístřešky, infopanely atd)</a:t>
            </a:r>
            <a:br>
              <a:rPr sz="1400"/>
            </a:br>
            <a:r>
              <a:rPr lang="cs-CZ" sz="1400" b="0" i="1" strike="noStrike" spc="-1">
                <a:solidFill>
                  <a:schemeClr val="accent1"/>
                </a:solidFill>
                <a:latin typeface="Calibri"/>
              </a:rPr>
              <a:t>(stojany na kola, nabíjecí    stanice, odpočívky a jejich další vybavení – koše, pítka, toalety, lavičky, stolky, přístřešky, infopanely atd)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>
                <a:solidFill>
                  <a:schemeClr val="dk1"/>
                </a:solidFill>
                <a:latin typeface="Calibri"/>
              </a:rPr>
              <a:t>výrobna elektrické energie z obnovitelného zdroje k pokrytí vlastní spotřeby podpořené infrastruktury</a:t>
            </a:r>
            <a:br>
              <a:rPr sz="1800"/>
            </a:br>
            <a:r>
              <a:rPr lang="cs-CZ" sz="1800" b="1" strike="noStrike" spc="-1">
                <a:solidFill>
                  <a:schemeClr val="dk1"/>
                </a:solidFill>
                <a:latin typeface="Calibri"/>
              </a:rPr>
              <a:t>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br>
              <a:rPr sz="1400"/>
            </a:b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                                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Nadpis 1"/>
          <p:cNvSpPr/>
          <p:nvPr/>
        </p:nvSpPr>
        <p:spPr>
          <a:xfrm>
            <a:off x="1682280" y="1062000"/>
            <a:ext cx="882324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hlavní část projektu</a:t>
            </a:r>
            <a:r>
              <a:rPr lang="cs-CZ" sz="28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TextovéPole 5"/>
          <p:cNvSpPr/>
          <p:nvPr/>
        </p:nvSpPr>
        <p:spPr>
          <a:xfrm>
            <a:off x="818640" y="107820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C3234B7-B206-5AAD-A720-7B5BD8CB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</a:t>
            </a:r>
            <a:r>
              <a:rPr lang="cs-CZ" sz="3200" b="1" strike="noStrike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. Výzva – IROP – DOPRAVA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92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93" name="PlaceHolder 1"/>
          <p:cNvSpPr>
            <a:spLocks noGrp="1"/>
          </p:cNvSpPr>
          <p:nvPr>
            <p:ph type="ftr" idx="69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4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95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96" name="TextovéPole 11"/>
          <p:cNvSpPr/>
          <p:nvPr/>
        </p:nvSpPr>
        <p:spPr>
          <a:xfrm>
            <a:off x="858240" y="2040552"/>
            <a:ext cx="10825200" cy="22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 dirty="0">
                <a:solidFill>
                  <a:srgbClr val="000000"/>
                </a:solidFill>
                <a:latin typeface="Calibri"/>
              </a:rPr>
              <a:t>Výdaje na realizaci</a:t>
            </a:r>
            <a:r>
              <a:rPr lang="cs-CZ" sz="1800" b="1" strike="noStrike" spc="-1" dirty="0">
                <a:solidFill>
                  <a:schemeClr val="accent1"/>
                </a:solidFill>
                <a:latin typeface="Calibri"/>
              </a:rPr>
              <a:t> vybraných </a:t>
            </a:r>
            <a:r>
              <a:rPr lang="cs-CZ" sz="1800" b="1" strike="noStrike" spc="-1" dirty="0">
                <a:solidFill>
                  <a:srgbClr val="000000"/>
                </a:solidFill>
                <a:latin typeface="Calibri"/>
              </a:rPr>
              <a:t>odůvodněných stavbou vyvolaných, podmiňujících a souvisejících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1" strike="noStrike" spc="-1" dirty="0">
                <a:solidFill>
                  <a:srgbClr val="000000"/>
                </a:solidFill>
                <a:latin typeface="Calibri"/>
              </a:rPr>
              <a:t>      investic do </a:t>
            </a:r>
            <a:r>
              <a:rPr lang="cs-CZ" sz="1800" b="1" u="sng" strike="noStrike" spc="-1" dirty="0">
                <a:solidFill>
                  <a:srgbClr val="FF0000"/>
                </a:solidFill>
                <a:uFillTx/>
                <a:latin typeface="Calibri"/>
              </a:rPr>
              <a:t>výše 20 % </a:t>
            </a:r>
            <a:r>
              <a:rPr lang="cs-CZ" sz="1800" b="1" strike="noStrike" spc="-1" dirty="0">
                <a:solidFill>
                  <a:srgbClr val="000000"/>
                </a:solidFill>
                <a:latin typeface="Calibri"/>
              </a:rPr>
              <a:t>CZV </a:t>
            </a:r>
            <a:r>
              <a:rPr lang="cs-CZ" sz="1600" b="1" i="1" strike="noStrike" spc="-1" dirty="0">
                <a:solidFill>
                  <a:schemeClr val="accent1"/>
                </a:solidFill>
                <a:latin typeface="Calibri"/>
              </a:rPr>
              <a:t>(stavbou vyvolané úpravy a přeložky stávajících pozemních  komunikací, </a:t>
            </a:r>
            <a:br>
              <a:rPr sz="1600" dirty="0"/>
            </a:br>
            <a:r>
              <a:rPr lang="cs-CZ" sz="1600" b="1" i="1" strike="noStrike" spc="-1" dirty="0">
                <a:solidFill>
                  <a:schemeClr val="accent1"/>
                </a:solidFill>
                <a:latin typeface="Calibri"/>
              </a:rPr>
              <a:t>      technické  infrastruktury, zajištění stability svahů, vodních toků, koryt, provizorní  dopravní značení, apod)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Calibri"/>
              </a:rPr>
              <a:t>nákup pozemku max. do výše </a:t>
            </a:r>
            <a:r>
              <a:rPr lang="pl-PL" sz="1800" b="1" strike="noStrike" spc="-1" dirty="0">
                <a:solidFill>
                  <a:srgbClr val="FF0000"/>
                </a:solidFill>
                <a:latin typeface="Calibri"/>
              </a:rPr>
              <a:t>10 % </a:t>
            </a:r>
            <a:r>
              <a:rPr lang="pl-PL" sz="1800" b="1" strike="noStrike" spc="-1" dirty="0">
                <a:solidFill>
                  <a:schemeClr val="dk1"/>
                </a:solidFill>
                <a:latin typeface="Calibri"/>
              </a:rPr>
              <a:t>CZV </a:t>
            </a:r>
            <a:r>
              <a:rPr lang="pl-PL" sz="1800" b="0" i="1" strike="noStrike" spc="-1" dirty="0">
                <a:solidFill>
                  <a:schemeClr val="dk1"/>
                </a:solidFill>
                <a:latin typeface="Calibri"/>
              </a:rPr>
              <a:t>(vyvlastnění...)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Calibri"/>
              </a:rPr>
              <a:t>nákup stavby max. do výše </a:t>
            </a:r>
            <a:r>
              <a:rPr lang="pl-PL" sz="1800" b="1" strike="noStrike" spc="-1" dirty="0">
                <a:solidFill>
                  <a:srgbClr val="FF0000"/>
                </a:solidFill>
                <a:latin typeface="Calibri"/>
              </a:rPr>
              <a:t>5 % </a:t>
            </a:r>
            <a:r>
              <a:rPr lang="pl-PL" sz="1800" b="1" strike="noStrike" spc="-1" dirty="0">
                <a:solidFill>
                  <a:schemeClr val="dk1"/>
                </a:solidFill>
                <a:latin typeface="Calibri"/>
              </a:rPr>
              <a:t>CZV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Nadpis 1"/>
          <p:cNvSpPr/>
          <p:nvPr/>
        </p:nvSpPr>
        <p:spPr>
          <a:xfrm>
            <a:off x="2218320" y="1068120"/>
            <a:ext cx="922968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</a:t>
            </a:r>
            <a:r>
              <a:rPr lang="cs-CZ" sz="4000" b="1" strike="noStrike" spc="-1" dirty="0">
                <a:solidFill>
                  <a:schemeClr val="dk2"/>
                </a:solidFill>
                <a:latin typeface="Calibri Light"/>
              </a:rPr>
              <a:t>doprovodnou část </a:t>
            </a: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projektu</a:t>
            </a:r>
            <a:r>
              <a:rPr lang="cs-CZ" sz="28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TextovéPole 5"/>
          <p:cNvSpPr/>
          <p:nvPr/>
        </p:nvSpPr>
        <p:spPr>
          <a:xfrm>
            <a:off x="818640" y="107820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92302D4C-023E-616D-FBCB-563CCBB3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</a:t>
            </a:r>
            <a:r>
              <a:rPr lang="cs-CZ" sz="3200" b="1" strike="noStrike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. Výzva – IROP – DOPRAVA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401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402" name="PlaceHolder 1"/>
          <p:cNvSpPr>
            <a:spLocks noGrp="1"/>
          </p:cNvSpPr>
          <p:nvPr>
            <p:ph type="ftr" idx="70"/>
          </p:nvPr>
        </p:nvSpPr>
        <p:spPr>
          <a:xfrm>
            <a:off x="406560" y="569682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3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404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405" name="TextovéPole 9"/>
          <p:cNvSpPr/>
          <p:nvPr/>
        </p:nvSpPr>
        <p:spPr>
          <a:xfrm>
            <a:off x="7491600" y="1366560"/>
            <a:ext cx="3651840" cy="61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  <a:tabLst>
                <a:tab pos="2228760" algn="l"/>
              </a:tabLst>
            </a:pPr>
            <a:r>
              <a:rPr lang="cs-CZ" sz="1600" b="1" strike="noStrike" spc="-1">
                <a:solidFill>
                  <a:schemeClr val="dk1"/>
                </a:solidFill>
                <a:latin typeface="Calibri"/>
                <a:ea typeface="Calibri"/>
              </a:rPr>
              <a:t>Maximální bodová hranice 70 bodů</a:t>
            </a:r>
            <a:br>
              <a:rPr sz="1600"/>
            </a:br>
            <a:r>
              <a:rPr lang="cs-CZ" sz="1600" b="1" strike="noStrike" spc="-1">
                <a:solidFill>
                  <a:srgbClr val="FF0000"/>
                </a:solidFill>
                <a:latin typeface="Calibri"/>
                <a:ea typeface="Calibri"/>
              </a:rPr>
              <a:t>Minimální bodová hranice 35 bodů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TextovéPole 27"/>
          <p:cNvSpPr/>
          <p:nvPr/>
        </p:nvSpPr>
        <p:spPr>
          <a:xfrm>
            <a:off x="1894320" y="1617120"/>
            <a:ext cx="365184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  <a:tabLst>
                <a:tab pos="2228760" algn="l"/>
              </a:tabLst>
            </a:pPr>
            <a:r>
              <a:rPr lang="cs-CZ" sz="1800" b="1" strike="noStrike" spc="-1">
                <a:solidFill>
                  <a:schemeClr val="accent1"/>
                </a:solidFill>
                <a:latin typeface="Calibri"/>
                <a:ea typeface="Calibri"/>
              </a:rPr>
              <a:t>Kritéria VĚCNÉHO HODNOCENÍ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ovéPole 5"/>
          <p:cNvSpPr/>
          <p:nvPr/>
        </p:nvSpPr>
        <p:spPr>
          <a:xfrm>
            <a:off x="10617480" y="921600"/>
            <a:ext cx="983160" cy="516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Cyklo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ovéPole 8"/>
          <p:cNvSpPr/>
          <p:nvPr/>
        </p:nvSpPr>
        <p:spPr>
          <a:xfrm>
            <a:off x="6352560" y="921600"/>
            <a:ext cx="983160" cy="516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0" strike="noStrike" spc="-1">
                <a:solidFill>
                  <a:schemeClr val="lt2"/>
                </a:solidFill>
                <a:latin typeface="Calibri"/>
              </a:rPr>
              <a:t>BND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544771E-80E8-57C2-103C-7588CB34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" y="97848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5</a:t>
            </a:r>
            <a:r>
              <a:rPr lang="cs-CZ" sz="3200" b="1" strike="noStrike" spc="-1" dirty="0">
                <a:solidFill>
                  <a:schemeClr val="accent2">
                    <a:lumMod val="50000"/>
                  </a:schemeClr>
                </a:solidFill>
                <a:latin typeface="Calibri Light"/>
              </a:rPr>
              <a:t>. Výzva – IROP – DOPRAVA II.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98896CA-300A-5FB1-9236-BEABEE46A4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125" t="20537" r="33550" b="38870"/>
          <a:stretch/>
        </p:blipFill>
        <p:spPr>
          <a:xfrm>
            <a:off x="691296" y="1968812"/>
            <a:ext cx="5357160" cy="367206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10807FB-7611-38C1-7B4F-D20CF0607C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975" t="37168" r="33700" b="22212"/>
          <a:stretch/>
        </p:blipFill>
        <p:spPr>
          <a:xfrm>
            <a:off x="6093720" y="1988021"/>
            <a:ext cx="5357160" cy="392242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600" b="1" strike="noStrike" spc="-1" dirty="0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</a:t>
            </a:r>
            <a:r>
              <a:rPr lang="cs-CZ" sz="3600" b="1" spc="-1" dirty="0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HASIČI II.</a:t>
            </a:r>
            <a:endParaRPr lang="cs-CZ" sz="36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37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2"/>
          <p:cNvSpPr>
            <a:spLocks noGrp="1"/>
          </p:cNvSpPr>
          <p:nvPr>
            <p:ph type="ftr" idx="43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info@maskpz.cz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39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4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1" name="Tabulka 5"/>
          <p:cNvGraphicFramePr/>
          <p:nvPr>
            <p:extLst>
              <p:ext uri="{D42A27DB-BD31-4B8C-83A1-F6EECF244321}">
                <p14:modId xmlns:p14="http://schemas.microsoft.com/office/powerpoint/2010/main" val="2711906823"/>
              </p:ext>
            </p:extLst>
          </p:nvPr>
        </p:nvGraphicFramePr>
        <p:xfrm>
          <a:off x="789480" y="1033920"/>
          <a:ext cx="10608480" cy="4632960"/>
        </p:xfrm>
        <a:graphic>
          <a:graphicData uri="http://schemas.openxmlformats.org/drawingml/2006/table">
            <a:tbl>
              <a:tblPr/>
              <a:tblGrid>
                <a:gridCol w="429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2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Základní parametry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0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Vazba na výzvu ŘO IROP č. 61 „HASIČI – SC 5.1. (CLLD)“</a:t>
                      </a:r>
                      <a:endParaRPr lang="cs-CZ" sz="2000" b="0" strike="noStrike" spc="-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vyhlášení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20.03.2025 v 10:00 hod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00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Příjem projektových záměrů na MAS 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od 01.04.2025 od 10:00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00">
                <a:tc v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do 25.04.2025 do 23.59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ALOKACE (CZV)</a:t>
                      </a:r>
                      <a:endParaRPr lang="cs-CZ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502.000,-  Kč                 </a:t>
                      </a:r>
                      <a:r>
                        <a:rPr lang="cs-CZ" sz="16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(míra podpory 95 % / ex post financování)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Druh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Kolová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zahájení realizace projektu </a:t>
                      </a:r>
                      <a:br>
                        <a:rPr sz="1800"/>
                      </a:br>
                      <a:r>
                        <a:rPr lang="cs-CZ" sz="16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(časová způsobilost výdajů)</a:t>
                      </a:r>
                      <a:endParaRPr lang="cs-CZ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od 01.01.2021 do ukončení realizace projektu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ukončení realizace projektu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31.12.2026</a:t>
                      </a: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br>
                        <a:rPr sz="1800" dirty="0"/>
                      </a:br>
                      <a:r>
                        <a:rPr lang="cs-CZ" sz="16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Realizace nesmí být ukončena před podáním žádosti o podporu v MS21+.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Minimální a maximální výše CZV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Min. 130 000,- Kč </a:t>
                      </a: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/ Max. 502.000,- Kč 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Místo realizace 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Na území MAS rozvoj Kladenska a Prahy-západ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 dirty="0">
                <a:solidFill>
                  <a:schemeClr val="accent1"/>
                </a:solidFill>
                <a:latin typeface="Calibri Light"/>
              </a:rPr>
              <a:t>Oprávnění žadatelé</a:t>
            </a:r>
            <a:endParaRPr lang="cs-CZ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2"/>
          <p:cNvSpPr>
            <a:spLocks noGrp="1"/>
          </p:cNvSpPr>
          <p:nvPr>
            <p:ph type="ftr" idx="45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info@maskpz.cz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5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6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4CEEA88-7AE0-6E4E-A4C9-B3C96DB9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239" y="2156275"/>
            <a:ext cx="9773169" cy="2386800"/>
          </a:xfrm>
        </p:spPr>
        <p:txBody>
          <a:bodyPr/>
          <a:lstStyle/>
          <a:p>
            <a:b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bce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+mn-lt"/>
              </a:rPr>
              <a:t>, které zřizují jednotky sboru dobrovolných hasičů zařazené do kategorie jednotek požární ochrany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+mn-lt"/>
              </a:rPr>
              <a:t>II, III a V </a:t>
            </a:r>
            <a:br>
              <a:rPr lang="cs-CZ" sz="2400" b="0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cs-CZ" sz="2400" b="0" i="0" u="none" strike="noStrike" baseline="0" dirty="0">
                <a:solidFill>
                  <a:srgbClr val="000000"/>
                </a:solidFill>
                <a:latin typeface="+mn-lt"/>
              </a:rPr>
              <a:t>(§ 29 zákona č. 133/1985 Sb., o požární ochraně, ve znění pozdějších předpisů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n-lt"/>
              </a:rPr>
              <a:t>) </a:t>
            </a:r>
            <a:b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A0A5B9BD-B116-523E-46E0-3F9E9E9A5DA1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8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ftr" idx="37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86080" y="1776600"/>
            <a:ext cx="11605320" cy="388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7222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chemeClr val="dk1"/>
                </a:solidFill>
                <a:latin typeface="Calibri"/>
              </a:rPr>
              <a:t>PROJEKTOVÝ ZÁMĚR -      </a:t>
            </a:r>
            <a:r>
              <a:rPr lang="cs-CZ" sz="2400" b="1" strike="noStrike" spc="-1">
                <a:solidFill>
                  <a:schemeClr val="accent1"/>
                </a:solidFill>
                <a:latin typeface="Calibri"/>
              </a:rPr>
              <a:t>Formulář je přílohou Výzvy MAS 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>
                <a:solidFill>
                  <a:schemeClr val="accent1"/>
                </a:solidFill>
                <a:latin typeface="Calibri"/>
              </a:rPr>
              <a:t>Žadatel vyplní </a:t>
            </a:r>
            <a:br>
              <a:rPr sz="2000"/>
            </a:br>
            <a:r>
              <a:rPr lang="cs-CZ" sz="1500" b="1" strike="noStrike" spc="-1">
                <a:solidFill>
                  <a:schemeClr val="dk2"/>
                </a:solidFill>
                <a:latin typeface="Calibri"/>
              </a:rPr>
              <a:t>(důležité – jasný popis projektu/aktivit/cílů, aby bylo možné posoudit záměr jak s vazbou na SCLLD, tak na hodnotící kritéria)</a:t>
            </a:r>
            <a:endParaRPr lang="cs-CZ" sz="15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>
                <a:solidFill>
                  <a:schemeClr val="accent1"/>
                </a:solidFill>
                <a:latin typeface="Calibri"/>
              </a:rPr>
              <a:t>Uvede seznam přikládaných příloh, které zasílá spolu s Formulářem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>
                <a:solidFill>
                  <a:schemeClr val="accent1"/>
                </a:solidFill>
                <a:latin typeface="Calibri"/>
              </a:rPr>
              <a:t>Podepíše</a:t>
            </a:r>
            <a:r>
              <a:rPr lang="cs-CZ" sz="2400" b="1" strike="noStrike" spc="-1">
                <a:solidFill>
                  <a:schemeClr val="accent1"/>
                </a:solidFill>
                <a:latin typeface="Calibri"/>
              </a:rPr>
              <a:t> </a:t>
            </a:r>
            <a:r>
              <a:rPr lang="cs-CZ" sz="1600" b="1" strike="noStrike" spc="-1">
                <a:solidFill>
                  <a:schemeClr val="dk2"/>
                </a:solidFill>
                <a:latin typeface="Calibri"/>
              </a:rPr>
              <a:t>(nepodepisuje-li statutár, nezapomeňte přiložit plnou moc)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PODÁ DO DATOVÉ SCHRÁNKY MAS rozvoj Kladenska a Prahy-západ, z.s</a:t>
            </a:r>
            <a:r>
              <a:rPr lang="cs-CZ" sz="2400" b="1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. </a:t>
            </a:r>
            <a:r>
              <a:rPr lang="cs-CZ" sz="1800" b="1" strike="noStrike" spc="-1">
                <a:solidFill>
                  <a:srgbClr val="FF0000"/>
                </a:solidFill>
                <a:latin typeface="Calibri"/>
              </a:rPr>
              <a:t>do termínu určeného ve Výzvě    </a:t>
            </a:r>
            <a:br>
              <a:rPr sz="1800"/>
            </a:br>
            <a:r>
              <a:rPr lang="cs-CZ" sz="1800" b="1" strike="noStrike" spc="-1">
                <a:solidFill>
                  <a:srgbClr val="FF0000"/>
                </a:solidFill>
                <a:latin typeface="Calibri"/>
              </a:rPr>
              <a:t>       </a:t>
            </a:r>
            <a:r>
              <a:rPr lang="cs-CZ" sz="1500" b="1" strike="noStrike" spc="-1">
                <a:solidFill>
                  <a:schemeClr val="accent1"/>
                </a:solidFill>
                <a:latin typeface="Calibri"/>
              </a:rPr>
              <a:t>(Potvrzením o doručení projektového záměru je automaticky generovaná doručenka datové schránky)</a:t>
            </a:r>
            <a:br>
              <a:rPr sz="1500"/>
            </a:br>
            <a:br>
              <a:rPr sz="1800"/>
            </a:br>
            <a:r>
              <a:rPr lang="cs-CZ" sz="2000" b="1" strike="noStrike" spc="-1">
                <a:solidFill>
                  <a:schemeClr val="accent1"/>
                </a:solidFill>
                <a:latin typeface="Calibri"/>
              </a:rPr>
              <a:t>Následuje </a:t>
            </a:r>
            <a:br>
              <a:rPr sz="2000"/>
            </a:br>
            <a:r>
              <a:rPr lang="cs-CZ" sz="2000" b="1" strike="noStrike" spc="-1">
                <a:solidFill>
                  <a:schemeClr val="accent1"/>
                </a:solidFill>
                <a:latin typeface="Calibri"/>
              </a:rPr>
              <a:t>- ADMINISTRATIVNÍ KONTROLA na MAS – v případě nedostatků – </a:t>
            </a:r>
            <a:r>
              <a:rPr lang="cs-CZ" sz="2000" b="1" u="sng" strike="noStrike" spc="-1">
                <a:solidFill>
                  <a:srgbClr val="FF0000"/>
                </a:solidFill>
                <a:uFillTx/>
                <a:latin typeface="Calibri"/>
              </a:rPr>
              <a:t>výzva k opravě (JEN 1x!!)</a:t>
            </a:r>
            <a:br>
              <a:rPr sz="2000"/>
            </a:br>
            <a:r>
              <a:rPr lang="cs-CZ" sz="2000" b="1" strike="noStrike" spc="-1">
                <a:solidFill>
                  <a:schemeClr val="accent2"/>
                </a:solidFill>
                <a:latin typeface="Calibri"/>
              </a:rPr>
              <a:t>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600" b="0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                                                         (viz Interní postupy – PRIROP21+)</a:t>
            </a: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91" name="TextovéPole 5"/>
          <p:cNvSpPr/>
          <p:nvPr/>
        </p:nvSpPr>
        <p:spPr>
          <a:xfrm>
            <a:off x="504000" y="1095840"/>
            <a:ext cx="11179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2060"/>
                </a:solidFill>
                <a:latin typeface="Calibri"/>
              </a:rPr>
              <a:t>Proces administrace od podání projektového záměru na MAS do podání žádosti o podporu do MS2021+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689840" y="12380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Typy podporovaných aktivit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2"/>
          <p:cNvSpPr>
            <a:spLocks noGrp="1"/>
          </p:cNvSpPr>
          <p:nvPr>
            <p:ph type="ftr" idx="44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info@maskpz.cz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4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4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50" name="PlaceHolder 3"/>
          <p:cNvSpPr>
            <a:spLocks noGrp="1"/>
          </p:cNvSpPr>
          <p:nvPr>
            <p:ph type="subTitle"/>
          </p:nvPr>
        </p:nvSpPr>
        <p:spPr>
          <a:xfrm>
            <a:off x="601920" y="2888512"/>
            <a:ext cx="11304000" cy="239232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0833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3100" b="0" i="0" u="none" strike="noStrike" baseline="0" dirty="0">
                <a:solidFill>
                  <a:srgbClr val="000000"/>
                </a:solidFill>
                <a:latin typeface="+mn-lt"/>
              </a:rPr>
              <a:t>A. Výstavba a rekonstrukce požárních zbrojnic; </a:t>
            </a:r>
            <a:r>
              <a:rPr lang="cs-CZ" sz="2000" b="0" i="0" u="none" strike="noStrike" baseline="0" dirty="0">
                <a:solidFill>
                  <a:srgbClr val="FF0000"/>
                </a:solidFill>
                <a:latin typeface="+mn-lt"/>
              </a:rPr>
              <a:t>(nelze podpořit projekty zaměřené </a:t>
            </a:r>
            <a:r>
              <a:rPr lang="cs-CZ" sz="2000" b="0" i="0" u="sng" strike="noStrike" baseline="0" dirty="0">
                <a:solidFill>
                  <a:srgbClr val="FF0000"/>
                </a:solidFill>
                <a:latin typeface="+mn-lt"/>
              </a:rPr>
              <a:t>pouze</a:t>
            </a:r>
            <a:r>
              <a:rPr lang="cs-CZ" sz="2000" b="0" i="0" u="none" strike="noStrike" baseline="0" dirty="0">
                <a:solidFill>
                  <a:srgbClr val="FF0000"/>
                </a:solidFill>
                <a:latin typeface="+mn-lt"/>
              </a:rPr>
              <a:t> na pořízení vybavení zbrojnic)</a:t>
            </a:r>
            <a:endParaRPr lang="cs-CZ" sz="31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cs-CZ" sz="31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cs-CZ" sz="3100" b="0" i="0" u="none" strike="noStrike" baseline="0" dirty="0">
                <a:solidFill>
                  <a:srgbClr val="000000"/>
                </a:solidFill>
                <a:latin typeface="+mn-lt"/>
              </a:rPr>
              <a:t>B. Pořízení požární techniky, věcných prostředků požární ochrany; </a:t>
            </a:r>
          </a:p>
          <a:p>
            <a:endParaRPr lang="cs-CZ" sz="31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cs-CZ" sz="3100" b="0" i="0" u="none" strike="noStrike" baseline="0" dirty="0">
                <a:solidFill>
                  <a:srgbClr val="000000"/>
                </a:solidFill>
                <a:latin typeface="+mn-lt"/>
              </a:rPr>
              <a:t>C. Vybudování a revitalizace umělých vodních požárních nádrží v obcích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endParaRPr lang="cs-CZ" sz="2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500" b="0" i="0" u="none" strike="noStrike" baseline="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cs-CZ" sz="2500" b="1" i="1" u="none" strike="noStrike" baseline="0" dirty="0">
                <a:solidFill>
                  <a:srgbClr val="000000"/>
                </a:solidFill>
                <a:latin typeface="+mn-lt"/>
              </a:rPr>
              <a:t>doprovodná část projektu</a:t>
            </a:r>
            <a:r>
              <a:rPr lang="cs-CZ" sz="2500" b="0" i="1" u="none" strike="noStrike" baseline="0" dirty="0">
                <a:solidFill>
                  <a:srgbClr val="000000"/>
                </a:solidFill>
                <a:latin typeface="+mn-lt"/>
              </a:rPr>
              <a:t>: </a:t>
            </a:r>
            <a:r>
              <a:rPr lang="cs-CZ" sz="2500" b="1" i="1" u="none" strike="noStrike" baseline="0" dirty="0">
                <a:solidFill>
                  <a:srgbClr val="000000"/>
                </a:solidFill>
                <a:latin typeface="+mn-lt"/>
              </a:rPr>
              <a:t>Zvýšení energetické účinnosti při renovaci/výstavbě budov </a:t>
            </a:r>
            <a:r>
              <a:rPr lang="cs-CZ" sz="2100" b="0" i="1" u="none" strike="noStrike" baseline="0" dirty="0">
                <a:solidFill>
                  <a:srgbClr val="000000"/>
                </a:solidFill>
                <a:latin typeface="+mn-lt"/>
              </a:rPr>
              <a:t>je doprovodnou (nepovinnou) částí projektu na úrovni způsobilých výdajů a bude intenzivně podporováno tam, kde to bude možné, a propagováno mezi žadateli. </a:t>
            </a:r>
          </a:p>
          <a:p>
            <a:r>
              <a:rPr lang="cs-CZ" sz="2100" b="0" i="1" u="none" strike="noStrike" baseline="0" dirty="0">
                <a:solidFill>
                  <a:srgbClr val="000000"/>
                </a:solidFill>
                <a:latin typeface="+mn-lt"/>
              </a:rPr>
              <a:t>V případě památkově chráněných budov bude zvýšení energetické účinnosti využito tak, aby nedošlo ke změně charakteru či vzhledu budov. </a:t>
            </a:r>
            <a:endParaRPr lang="cs-CZ" sz="21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ovéPole 14"/>
          <p:cNvSpPr/>
          <p:nvPr/>
        </p:nvSpPr>
        <p:spPr>
          <a:xfrm>
            <a:off x="3080582" y="5070825"/>
            <a:ext cx="5230675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Podaktivity mohou být libovolně kombinovány.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73998A-DE2B-1533-3A20-F549B7D90E53}"/>
              </a:ext>
            </a:extLst>
          </p:cNvPr>
          <p:cNvSpPr txBox="1"/>
          <p:nvPr/>
        </p:nvSpPr>
        <p:spPr>
          <a:xfrm>
            <a:off x="601920" y="2127355"/>
            <a:ext cx="1018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Podpora jednotek sboru dobrovolných hasičů kategorie jednotek požární ochrany II, III a V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C1B08BB6-7557-1614-53FB-C567AFA7AF76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689840" y="12380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Typy podporovaných aktivit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2"/>
          <p:cNvSpPr>
            <a:spLocks noGrp="1"/>
          </p:cNvSpPr>
          <p:nvPr>
            <p:ph type="ftr" idx="44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info@maskpz.cz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4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4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50" name="PlaceHolder 3"/>
          <p:cNvSpPr>
            <a:spLocks noGrp="1"/>
          </p:cNvSpPr>
          <p:nvPr>
            <p:ph type="subTitle"/>
          </p:nvPr>
        </p:nvSpPr>
        <p:spPr>
          <a:xfrm>
            <a:off x="601920" y="3327684"/>
            <a:ext cx="11081520" cy="199828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3333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100" b="0" i="0" u="none" strike="noStrike" baseline="0" dirty="0">
                <a:solidFill>
                  <a:srgbClr val="000000"/>
                </a:solidFill>
                <a:latin typeface="+mn-lt"/>
              </a:rPr>
              <a:t>snížení negativních jevů mimořádných událostí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rgbClr val="000000"/>
                </a:solidFill>
                <a:latin typeface="+mn-lt"/>
              </a:rPr>
              <a:t>a/nebo ke zvýšení kvality záchranných a likvidačních prací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100" b="0" i="0" u="none" strike="noStrike" baseline="0" dirty="0">
                <a:solidFill>
                  <a:srgbClr val="000000"/>
                </a:solidFill>
                <a:latin typeface="+mn-lt"/>
              </a:rPr>
              <a:t>a/nebo ke snížení časové dotace potřebné při záchranných a likvidačních pracích při řešení mimořádných událostí </a:t>
            </a:r>
          </a:p>
          <a:p>
            <a:endParaRPr lang="cs-CZ" sz="2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1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73998A-DE2B-1533-3A20-F549B7D90E53}"/>
              </a:ext>
            </a:extLst>
          </p:cNvPr>
          <p:cNvSpPr txBox="1"/>
          <p:nvPr/>
        </p:nvSpPr>
        <p:spPr>
          <a:xfrm>
            <a:off x="601920" y="2127355"/>
            <a:ext cx="1018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Podpořeny mohou být projekty, v rámci kterých dochází k posílení schopnosti reakce jednotek sboru doprovolných hasičů obce kategorie JPO II, III, a V, kdy projekt přispěje ke: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C30EEF0D-C9BA-21D3-41EC-2C423092B526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61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3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37" name="PlaceHolder 1"/>
          <p:cNvSpPr>
            <a:spLocks noGrp="1"/>
          </p:cNvSpPr>
          <p:nvPr>
            <p:ph type="ftr" idx="63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info@maskpz.cz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3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3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40" name="TextovéPole 11"/>
          <p:cNvSpPr/>
          <p:nvPr/>
        </p:nvSpPr>
        <p:spPr>
          <a:xfrm>
            <a:off x="681120" y="1413790"/>
            <a:ext cx="10825200" cy="40304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Účel: </a:t>
            </a:r>
            <a:endParaRPr kumimoji="0" lang="cs-CZ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Posílení odolnosti, vybavenosti a připravenosti jednotek sboru dobrovolných hasičů obce kategorie JPO II, III a V pro výkon služby (jedna z možností, nebo více možnosti, dle povahy projektu)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 </a:t>
            </a: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(A) </a:t>
            </a: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Posílení odolnosti stávajících a vybudování nových zbrojnic včetně pořízení zařízení a technického a technologického vybavení zbrojnic jednotek sboru dobrovolných hasičů obcí kategorie JPO II, III 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(B) </a:t>
            </a: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Pořízení materiálně technického vybavení pro výkon činnosti jednotek sboru dobrovolných hasičů obcí kategorie JPO II, III a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 (C) </a:t>
            </a: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Vybudování umělého zdroje požární vody pro požární účely, revitalizace stávajících umělých vodních požárních nádržích v obci sloužících jako zdroj požární vody.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Cíle: </a:t>
            </a:r>
            <a:endParaRPr kumimoji="0" lang="cs-CZ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Cílem projektu je zajištění schopnosti jednotky sboru dobrovolných hasičů obce kategorie JPO II, III a V adekvátně reagovat na mimořádné události ve formě a kapacitě určené v žádosti o podporu.</a:t>
            </a:r>
            <a:endParaRPr kumimoji="0" lang="cs-CZ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title"/>
          </p:nvPr>
        </p:nvSpPr>
        <p:spPr>
          <a:xfrm>
            <a:off x="1894320" y="10544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/>
            </a:b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 Účel a cíl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2BC7E868-97E7-C315-D15A-3B069C30B216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165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ftr" idx="46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info@maskpz.cz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67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68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71" name="TextovéPole 12"/>
          <p:cNvSpPr/>
          <p:nvPr/>
        </p:nvSpPr>
        <p:spPr>
          <a:xfrm>
            <a:off x="304560" y="1106522"/>
            <a:ext cx="1137888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Všechny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podaktivity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musí být v souladu s </a:t>
            </a:r>
            <a:r>
              <a:rPr kumimoji="0" lang="cs-CZ" sz="2400" b="1" i="0" u="sng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přílohou č. 9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Specifických pravidel</a:t>
            </a:r>
            <a:b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MinionPro-Regular"/>
              </a:rPr>
              <a:t>Parametry pro stavby a normativ materiálně technického vybavení pro výkon činností jednotek SDH obcí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MinionPro-Regular"/>
              </a:rPr>
              <a:t>(rozděleno dle aktivit)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(A/Zbrojnice) Soulad s platnou legislativou a technickými normami (ČSN 73 5710)  s uvedenými parametry, zákony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(B/Technika, vybavení) Normativ obsahuje druhy techniky a věcných prostředků, které je možné pořídit dle kategorie JPO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Povinnost využít vzorovou technickou specifikaci </a:t>
            </a: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https://www.hzscr.cz/clanek/irop-technika-pro-izs.aspx</a:t>
            </a:r>
            <a:endParaRPr kumimoji="0" lang="cs-CZ" sz="1600" b="1" i="0" u="none" strike="noStrike" kern="1200" cap="none" spc="-1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(C/Nádrže) Základní podmínky pro vybudování a revitalizaci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ionPro-Regular"/>
              <a:ea typeface="MS Mincho" panose="02020609040205080304" pitchFamily="49" charset="-128"/>
              <a:cs typeface="MinionPro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každou </a:t>
            </a:r>
            <a:r>
              <a:rPr kumimoji="0" lang="cs-CZ" sz="1800" b="1" i="1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podaktivitu</a:t>
            </a:r>
            <a:r>
              <a:rPr kumimoji="0" lang="cs-CZ" sz="1800" b="1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která je součástí projektu, musí být doloženo </a:t>
            </a:r>
            <a:r>
              <a:rPr kumimoji="0" lang="cs-CZ" sz="1800" b="1" i="1" u="sng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samostatné </a:t>
            </a:r>
            <a:r>
              <a:rPr kumimoji="0" lang="cs-CZ" sz="2000" b="1" i="1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Souhlasné stanovisko HZS ČR. </a:t>
            </a:r>
            <a:br>
              <a:rPr kumimoji="0" lang="cs-CZ" sz="1600" b="1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cs-CZ" sz="16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Vzory Stanovisek HZS ČR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příloha č. 6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Specifických pravidel podle realizované </a:t>
            </a:r>
            <a:r>
              <a:rPr kumimoji="0" lang="cs-CZ" sz="16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podaktivity</a:t>
            </a:r>
            <a:b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6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 vydání stanoviska viz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příloha č. 7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Specifických pravidel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cs-CZ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podaktivity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 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pokud bylo zadávací řízení realizováno před datem vyhlášení výzvy 61, musí být doloženo </a:t>
            </a:r>
            <a:r>
              <a:rPr kumimoji="0" lang="cs-CZ" sz="1800" b="1" i="0" u="sng" strike="noStrike" kern="1200" cap="none" spc="-1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také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6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Stanovisko HZS ČR k technický podmínkám 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 příloha č. 10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Specifických pravidel</a:t>
            </a:r>
            <a:b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6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 vydání stanoviska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 příloha č. 11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Specifických pravidel</a:t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A0BBD8B7-D37D-4F38-D652-2B0BC641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600" b="1" strike="noStrike" spc="-1" dirty="0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</a:t>
            </a:r>
            <a:r>
              <a:rPr lang="cs-CZ" sz="3600" b="1" spc="-1" dirty="0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HASIČI II.</a:t>
            </a:r>
            <a:endParaRPr lang="cs-CZ" sz="36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Obrázek 3"/>
          <p:cNvPicPr/>
          <p:nvPr/>
        </p:nvPicPr>
        <p:blipFill>
          <a:blip r:embed="rId2"/>
          <a:stretch/>
        </p:blipFill>
        <p:spPr>
          <a:xfrm>
            <a:off x="703440" y="30852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ftr" idx="47"/>
          </p:nvPr>
        </p:nvSpPr>
        <p:spPr>
          <a:xfrm>
            <a:off x="404280" y="567432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maskpz.cz</a:t>
            </a: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info@maskpz.cz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76" name="Obrázek 7"/>
          <p:cNvPicPr/>
          <p:nvPr/>
        </p:nvPicPr>
        <p:blipFill>
          <a:blip r:embed="rId5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77" name="Obrázek 2"/>
          <p:cNvPicPr/>
          <p:nvPr/>
        </p:nvPicPr>
        <p:blipFill>
          <a:blip r:embed="rId6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2"/>
          <p:cNvSpPr>
            <a:spLocks noGrp="1"/>
          </p:cNvSpPr>
          <p:nvPr>
            <p:ph type="title"/>
          </p:nvPr>
        </p:nvSpPr>
        <p:spPr>
          <a:xfrm>
            <a:off x="404280" y="1030320"/>
            <a:ext cx="762048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Povinné přílohy k žádosti o podporu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ovéPole 1"/>
          <p:cNvSpPr/>
          <p:nvPr/>
        </p:nvSpPr>
        <p:spPr>
          <a:xfrm>
            <a:off x="504000" y="1889280"/>
            <a:ext cx="11515680" cy="3968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Plná moc </a:t>
            </a: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(záložka Identifikace projektu)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Zadávací a výběrová řízení  </a:t>
            </a: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(záložka Veřejné zakázky)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Podklady pro hodnocení 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Doklad o prokázání právních vztahů k nemovitému majetku, který je předmětem projektu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Doklad prokazující povolení umístění stavby v území dle stavebního zákona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Doklad prokazující povolení k realizaci stavby dle stavebního zákona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Projektová dokumentace stavby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Rozpočet stavebních prací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Podklady pro stanovení kategorií intervencí a kontrolu limitů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Smlouva o zřízení bankovního účtu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Souhlasné stanovisko HZS ČR 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Průkaz energetické náročnosti budovy (PENB)</a:t>
            </a: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sv-SE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Krycí list výpočtu indikátoru 437 501</a:t>
            </a:r>
            <a:endParaRPr kumimoji="0" lang="cs-CZ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Tx/>
              <a:buFont typeface="Calibri Light"/>
              <a:buAutoNum type="arabicPeriod"/>
              <a:tabLst/>
              <a:defRPr/>
            </a:pPr>
            <a:r>
              <a:rPr kumimoji="0" lang="cs-CZ" sz="1600" b="1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Kladné vyjádření MAS o souladu se schválenou strategií CLLD</a:t>
            </a:r>
            <a:endParaRPr kumimoji="0" lang="cs-CZ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1" name="Obrázek 4"/>
          <p:cNvPicPr/>
          <p:nvPr/>
        </p:nvPicPr>
        <p:blipFill>
          <a:blip r:embed="rId7"/>
          <a:srcRect t="24082" r="2131" b="21848"/>
          <a:stretch/>
        </p:blipFill>
        <p:spPr>
          <a:xfrm>
            <a:off x="504000" y="5720400"/>
            <a:ext cx="1289880" cy="708840"/>
          </a:xfrm>
          <a:prstGeom prst="rect">
            <a:avLst/>
          </a:prstGeom>
          <a:ln w="0">
            <a:noFill/>
          </a:ln>
        </p:spPr>
      </p:pic>
      <p:sp>
        <p:nvSpPr>
          <p:cNvPr id="182" name="TextovéPole 9"/>
          <p:cNvSpPr/>
          <p:nvPr/>
        </p:nvSpPr>
        <p:spPr>
          <a:xfrm>
            <a:off x="2259720" y="1429200"/>
            <a:ext cx="549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Dokládají se při podání plné žádosti do MS2021+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5089CCFD-5F58-5085-AD2A-5962B8295EC9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>
                <a:solidFill>
                  <a:schemeClr val="accent1"/>
                </a:solidFill>
                <a:latin typeface="Calibri Light"/>
              </a:rPr>
              <a:t>Seznam indikátorů výzvy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2"/>
          <p:cNvSpPr>
            <a:spLocks noGrp="1"/>
          </p:cNvSpPr>
          <p:nvPr>
            <p:ph type="ftr" idx="4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info@maskpz.cz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9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190" name="PlaceHolder 3"/>
          <p:cNvSpPr>
            <a:spLocks noGrp="1"/>
          </p:cNvSpPr>
          <p:nvPr>
            <p:ph type="subTitle"/>
          </p:nvPr>
        </p:nvSpPr>
        <p:spPr>
          <a:xfrm>
            <a:off x="601920" y="1846867"/>
            <a:ext cx="10520782" cy="3268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1388" lnSpcReduction="2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Indikátory výstupu 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324 041 Veřejné budovy s nižší energetickou náročností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575 012 Nové či </a:t>
            </a:r>
            <a:r>
              <a:rPr lang="cs-CZ" sz="2100" b="0" strike="noStrike" spc="-1" dirty="0" err="1">
                <a:solidFill>
                  <a:srgbClr val="000000"/>
                </a:solidFill>
                <a:latin typeface="+mn-lt"/>
              </a:rPr>
              <a:t>zodolněné</a:t>
            </a: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 objekty sloužící složkám IZS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570 012 Počet nových věcných prostředků složek IZS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575 401 Počet kusů nové techniky složek IZS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575 101 Počet podpořených umělých zdrojů požární vody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Indikátory výsledku 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323 000 Snížení konečné spotřeby energie u podpořených subjektů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437 501 Počet obyvatel, kteří mají prospěch z opatření na posílení ochrany obyvatelstva před 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+mn-lt"/>
              </a:rPr>
              <a:t>                hrozbami spojenými se změnou klimatu a novými hrozbami</a:t>
            </a:r>
          </a:p>
        </p:txBody>
      </p:sp>
      <p:pic>
        <p:nvPicPr>
          <p:cNvPr id="191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5" name="Tabulka 10"/>
          <p:cNvGraphicFramePr/>
          <p:nvPr/>
        </p:nvGraphicFramePr>
        <p:xfrm>
          <a:off x="2102040" y="5188320"/>
          <a:ext cx="7991280" cy="707400"/>
        </p:xfrm>
        <a:graphic>
          <a:graphicData uri="http://schemas.openxmlformats.org/drawingml/2006/table">
            <a:tbl>
              <a:tblPr/>
              <a:tblGrid>
                <a:gridCol w="799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400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Žadatel uvede indikátory odpovídající zvolené aktivitě projektu. </a:t>
                      </a:r>
                      <a:br>
                        <a:rPr sz="1600" dirty="0"/>
                      </a:b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(viz příloha č. P1 </a:t>
                      </a:r>
                      <a:r>
                        <a:rPr lang="cs-CZ" sz="1800" b="1" strike="noStrike" spc="-1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</a:rPr>
                        <a:t>Specifických pravidel </a:t>
                      </a: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s názvem </a:t>
                      </a:r>
                      <a:r>
                        <a:rPr lang="cs-CZ" sz="1600" b="1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Metodické listy indikátorů</a:t>
                      </a: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).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PlaceHolder 1">
            <a:extLst>
              <a:ext uri="{FF2B5EF4-FFF2-40B4-BE49-F238E27FC236}">
                <a16:creationId xmlns:a16="http://schemas.microsoft.com/office/drawing/2014/main" id="{CF72FA51-E21E-1D62-A433-3A2143EB50BD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1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ftr" idx="51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maskpz.cz</a:t>
            </a: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info@maskpz.cz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1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1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21" name="TextovéPole 11"/>
          <p:cNvSpPr/>
          <p:nvPr/>
        </p:nvSpPr>
        <p:spPr>
          <a:xfrm>
            <a:off x="789704" y="1392500"/>
            <a:ext cx="10893736" cy="4553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Pořízení stavby formou výstavby a stavební úpravy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výstavba, přístavba nebo nástavba nových objektů zbrojnic jednotek dle kategorie JPO včetně souvisejících prostor nezbytného zázemí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úklidové komory, chodby, schodiště);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stavební úpravy (rekonstrukce, modernizace, revitalizace apod.) stávajících objektů zbrojnic jednotek dle kategorie JPO včetně souvisejících prostor nezbytného zázemí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úklidové komory, chodby, schodiště</a:t>
            </a: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výstavba nových nebo revitalizace stávajících objektů umělých vodních požárních nádrží;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stavební úpravy a vybudování nezbytných objektů technického a technologického zázemí zbrojnice pro jednotky kategorie JPO II, III a V nebo umělé vodní požární nádrže;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vybudování přístupových komunikací, zpevněných a manipulačních ploch určených k obsluze zbrojnice jednotky kategorie JPO II, III a V nebo umělé vodní požární nádrže;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vybudování a stavební úpravy souvisejících inženýrských sítí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(vodovod, kanalizace, plyn, elektrické vedení) </a:t>
            </a: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rámci stavby, která je součástí projektu a projektové dokumentace stavby (způsobilým výdajem je přípojka realizovaná i mimo pozemek hlavní stavby, pokud je tato přípojka součástí projektové dokumentace a souvisí s realizovaným projektem);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úpravy venkovního prostranství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oplocení, zeleň, chodníky) </a:t>
            </a: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související s realizací projektu;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výdaje na stavbou vyvolané úpravy a přeložky stávajících inženýrských sítí;</a:t>
            </a:r>
          </a:p>
          <a:p>
            <a:pPr marL="743040" marR="0" lvl="1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další výdaje stavebního charakteru, které souvisí s realizaci </a:t>
            </a:r>
            <a:r>
              <a:rPr kumimoji="0" lang="cs-CZ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podaktivity</a:t>
            </a: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vybudování a revitalizace umělých vodních požárních nádrží v obcích;</a:t>
            </a:r>
          </a:p>
          <a:p>
            <a:pPr marL="743040" marR="0" lvl="1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cs-CZ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zvýšení energetické účinnosti při renovaci/výstavbě budov</a:t>
            </a:r>
            <a:r>
              <a:rPr kumimoji="0" lang="cs-CZ" sz="1400" b="0" i="1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endParaRPr kumimoji="0" lang="cs-CZ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1893600" y="96516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254B017C-B428-3DA1-21E8-5C98103BCFC4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1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ftr" idx="51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maskpz.cz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info@maskpz.cz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1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1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21" name="TextovéPole 11"/>
          <p:cNvSpPr/>
          <p:nvPr/>
        </p:nvSpPr>
        <p:spPr>
          <a:xfrm>
            <a:off x="789704" y="1392500"/>
            <a:ext cx="10893736" cy="43381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Pořízení majetku/Pořízení vybavení staveb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pořízení techniky a věcných prostředků;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pořízení technického a technologického vybavení staveb </a:t>
            </a:r>
            <a:r>
              <a:rPr kumimoji="0" lang="cs-CZ" sz="2000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zabezpečovací systém budovy, vzduchotechnika, mycí boxy, osvětlení)</a:t>
            </a: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technologických prvků a systémů umělých zdrojů požární vody </a:t>
            </a:r>
            <a:r>
              <a:rPr kumimoji="0" lang="cs-CZ" sz="2000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čerpadla, signalizační zařízení, armatury, potrubí</a:t>
            </a: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pořízení nábytku a vybavení </a:t>
            </a:r>
            <a:r>
              <a:rPr kumimoji="0" lang="cs-CZ" sz="2000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HW, SW, spotřebiče, hygienické zázemí</a:t>
            </a: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do nově vybudovaných objektů nebo objektů, u kterých realizací projektu došlo ke změně účelu využití;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pořízení zařízení, technologií, technického a technologického vybavení, komunikačního SW a HW.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Nákup pozemku max. do výše </a:t>
            </a: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10 % CZV </a:t>
            </a: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 určených případech do 15 % CZV)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Nákup stavby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Žadatel je povinen rozdělit plánované přímé výdaje na projekt mezi určené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oblasti intervence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povinné příloze žádosti o podporu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(viz SP str. 16-17)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Vzor  Podklady pro stanovené kategorií intervencí a kontrolu limitů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 </a:t>
            </a:r>
            <a:r>
              <a:rPr kumimoji="0" lang="cs-CZ" sz="1600" b="1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příloha č. 4 </a:t>
            </a:r>
            <a:r>
              <a:rPr kumimoji="0" lang="cs-CZ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Specifických pravidel</a:t>
            </a:r>
            <a:endParaRPr kumimoji="0" lang="cs-CZ" sz="20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1893600" y="96516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F1A2984D-0A6D-650B-5BAE-D0C110C0D4C4}"/>
              </a:ext>
            </a:extLst>
          </p:cNvPr>
          <p:cNvSpPr txBox="1">
            <a:spLocks/>
          </p:cNvSpPr>
          <p:nvPr/>
        </p:nvSpPr>
        <p:spPr>
          <a:xfrm>
            <a:off x="5897880" y="347400"/>
            <a:ext cx="6008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600" b="1" spc="-1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HASIČI II.</a:t>
            </a:r>
            <a:endParaRPr lang="cs-CZ" sz="36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913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262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ftr" idx="56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www.</a:t>
            </a:r>
            <a:r>
              <a:rPr kumimoji="0" lang="cs-CZ" sz="1800" b="1" i="0" u="sng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maskpz.cz</a:t>
            </a:r>
            <a:r>
              <a:rPr kumimoji="0" lang="cs-CZ" sz="1800" b="1" i="0" u="none" strike="noStrike" kern="1200" cap="none" spc="-1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cs-CZ" sz="1800" b="0" i="0" u="sng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info@maskpz.cz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603 246 655  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  603 838 789 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64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65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66" name="TextovéPole 9"/>
          <p:cNvSpPr/>
          <p:nvPr/>
        </p:nvSpPr>
        <p:spPr>
          <a:xfrm>
            <a:off x="1248120" y="3310920"/>
            <a:ext cx="3651840" cy="67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>
                <a:tab pos="222876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Maximální bodová hranice 70 bodů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Minimální bodová hranice 35 bodů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TextovéPole 27"/>
          <p:cNvSpPr/>
          <p:nvPr/>
        </p:nvSpPr>
        <p:spPr>
          <a:xfrm>
            <a:off x="1443240" y="2815200"/>
            <a:ext cx="365184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>
                <a:tab pos="2228760" algn="l"/>
              </a:tabLst>
              <a:defRPr/>
            </a:pPr>
            <a:r>
              <a:rPr kumimoji="0" lang="cs-CZ" sz="1800" b="1" i="0" u="none" strike="noStrike" kern="1200" cap="none" spc="-1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Kritéria VĚCNÉHO HODNOCENÍ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8699801F-ACBC-33E2-6D82-E371C667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1680"/>
            <a:ext cx="558540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600" b="1" strike="noStrike" spc="-1" dirty="0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7. Výzva – IROP – </a:t>
            </a:r>
            <a:r>
              <a:rPr lang="cs-CZ" sz="3600" b="1" spc="-1" dirty="0">
                <a:solidFill>
                  <a:schemeClr val="accent6">
                    <a:lumMod val="75000"/>
                  </a:schemeClr>
                </a:solidFill>
                <a:latin typeface="Calibri Light"/>
              </a:rPr>
              <a:t>HASIČI II.</a:t>
            </a:r>
            <a:endParaRPr lang="cs-CZ" sz="36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93BA06-70C2-FEEB-C73A-40ADF4053B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917" t="18482" r="27948" b="9769"/>
          <a:stretch/>
        </p:blipFill>
        <p:spPr>
          <a:xfrm>
            <a:off x="5585400" y="466177"/>
            <a:ext cx="6316228" cy="560450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Obrázek 3"/>
          <p:cNvPicPr/>
          <p:nvPr/>
        </p:nvPicPr>
        <p:blipFill>
          <a:blip r:embed="rId2"/>
          <a:stretch/>
        </p:blipFill>
        <p:spPr>
          <a:xfrm>
            <a:off x="569737" y="343136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336497" y="29340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trike="noStrike" spc="-1" dirty="0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b="0" strike="noStrike" spc="-1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27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75" name="PlaceHolder 2"/>
          <p:cNvSpPr>
            <a:spLocks noGrp="1"/>
          </p:cNvSpPr>
          <p:nvPr>
            <p:ph type="ftr" idx="57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7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78" name="Tabulka 5"/>
          <p:cNvGraphicFramePr/>
          <p:nvPr>
            <p:extLst>
              <p:ext uri="{D42A27DB-BD31-4B8C-83A1-F6EECF244321}">
                <p14:modId xmlns:p14="http://schemas.microsoft.com/office/powerpoint/2010/main" val="359753994"/>
              </p:ext>
            </p:extLst>
          </p:nvPr>
        </p:nvGraphicFramePr>
        <p:xfrm>
          <a:off x="789480" y="1033920"/>
          <a:ext cx="10608480" cy="4632960"/>
        </p:xfrm>
        <a:graphic>
          <a:graphicData uri="http://schemas.openxmlformats.org/drawingml/2006/table">
            <a:tbl>
              <a:tblPr/>
              <a:tblGrid>
                <a:gridCol w="429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2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Základní parametry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00">
                <a:tc gridSpan="4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B0F0"/>
                          </a:solidFill>
                          <a:latin typeface="Calibri"/>
                        </a:rPr>
                        <a:t>Vazba na výzvu ŘO IROP č. 73 „VEŘEJNÁ PROSTRANSTVÍ – SC 5.1. (CLLD)“</a:t>
                      </a:r>
                      <a:endParaRPr lang="cs-CZ" sz="2000" b="0" strike="noStrike" spc="-1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vyhlášení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20.03.2025 v 10:00 hod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00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Příjem projektových záměrů na MAS </a:t>
                      </a:r>
                      <a:endParaRPr lang="cs-CZ" sz="2000" b="0" strike="noStrike" spc="-1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od 01.04.2025 od 10:00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00">
                <a:tc v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do 25.04.2025 do 23.59 hod</a:t>
                      </a:r>
                      <a:endParaRPr lang="cs-CZ" sz="2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ALOKACE (CZV)</a:t>
                      </a:r>
                      <a:endParaRPr lang="cs-CZ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602.000,-  Kč                 </a:t>
                      </a:r>
                      <a:r>
                        <a:rPr lang="cs-CZ" sz="16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(míra podpory 95 % / ex post financování)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Druh výzvy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Kolová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zahájení realizace projektu </a:t>
                      </a:r>
                      <a:br>
                        <a:rPr sz="1800"/>
                      </a:br>
                      <a:r>
                        <a:rPr lang="cs-CZ" sz="16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(časová způsobilost výdajů)</a:t>
                      </a:r>
                      <a:endParaRPr lang="cs-CZ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od 01.01.2021 do ukončení realizace projektu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Datum ukončení realizace projektu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31.12.2026</a:t>
                      </a: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br>
                        <a:rPr sz="1800" dirty="0"/>
                      </a:br>
                      <a:r>
                        <a:rPr lang="cs-CZ" sz="16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Realizace nesmí být ukončena před podáním žádosti o podporu v MS21+.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Minimální a maximální výše CZV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Min. 500 000,- Kč </a:t>
                      </a:r>
                      <a:r>
                        <a:rPr lang="cs-CZ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/ Max. 602.000,- Kč </a:t>
                      </a:r>
                      <a:endParaRPr lang="cs-CZ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Místo realizace 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Na území MAS rozvoj Kladenska a Prahy-západ</a:t>
                      </a:r>
                      <a:endParaRPr lang="cs-CZ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strike="noStrike" spc="-1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93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ftr" idx="3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5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1920" y="1749600"/>
            <a:ext cx="11687040" cy="445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7222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PROJEKTOVÝ ZÁMĚR -      </a:t>
            </a: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Administrativní kontrola  - Kancelář MAS /</a:t>
            </a:r>
            <a:r>
              <a:rPr lang="cs-CZ" sz="1600" b="1" strike="noStrike" spc="-1" dirty="0">
                <a:solidFill>
                  <a:schemeClr val="accent1"/>
                </a:solidFill>
                <a:latin typeface="Calibri"/>
              </a:rPr>
              <a:t>dle kritérií </a:t>
            </a:r>
            <a:r>
              <a:rPr lang="cs-CZ" sz="1600" b="1" i="1" strike="noStrike" spc="-1" dirty="0">
                <a:solidFill>
                  <a:schemeClr val="accent1"/>
                </a:solidFill>
                <a:latin typeface="Calibri"/>
              </a:rPr>
              <a:t>(viz příloha výzvy)</a:t>
            </a:r>
            <a:br>
              <a:rPr sz="1600" dirty="0"/>
            </a:b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500" b="1" strike="noStrike" spc="-1" dirty="0">
                <a:solidFill>
                  <a:srgbClr val="FF0000"/>
                </a:solidFill>
                <a:latin typeface="Calibri"/>
              </a:rPr>
              <a:t>Kritéria přijatelnosti = NENAPRAVITELNÁ			</a:t>
            </a:r>
            <a:r>
              <a:rPr lang="cs-CZ" sz="15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Kritéria formálních náležitostí = NAPRAVITELNÁ  </a:t>
            </a:r>
            <a:r>
              <a:rPr lang="cs-CZ" sz="1500" b="1" strike="noStrike" spc="-1" dirty="0">
                <a:solidFill>
                  <a:srgbClr val="FF0000"/>
                </a:solidFill>
                <a:latin typeface="Calibri"/>
              </a:rPr>
              <a:t>(možná oprava 1 x !)</a:t>
            </a:r>
            <a:br>
              <a:rPr sz="1500" dirty="0"/>
            </a:br>
            <a:r>
              <a:rPr lang="cs-CZ" sz="1500" b="0" strike="noStrike" spc="-1" dirty="0">
                <a:solidFill>
                  <a:schemeClr val="dk1"/>
                </a:solidFill>
                <a:latin typeface="Calibri"/>
              </a:rPr>
              <a:t>- podáno do datové schránky				kontroluje se, zda je projektový záměr řádně vyplněn, zda podepsala</a:t>
            </a:r>
            <a:br>
              <a:rPr sz="1500" dirty="0"/>
            </a:br>
            <a:r>
              <a:rPr lang="cs-CZ" sz="1500" b="0" strike="noStrike" spc="-1" dirty="0">
                <a:solidFill>
                  <a:schemeClr val="dk1"/>
                </a:solidFill>
                <a:latin typeface="Calibri"/>
              </a:rPr>
              <a:t>- podáno včas (do termínu stanoveného výzvou)		oprávněná/zmocněná osoba, jsou doloženy přílohy</a:t>
            </a:r>
            <a:br>
              <a:rPr sz="1500" dirty="0"/>
            </a:br>
            <a:r>
              <a:rPr lang="cs-CZ" sz="1500" b="0" strike="noStrike" spc="-1" dirty="0">
                <a:solidFill>
                  <a:schemeClr val="dk1"/>
                </a:solidFill>
                <a:latin typeface="Calibri"/>
              </a:rPr>
              <a:t>- žadatel je oprávněným žadatelem v dané výzvě</a:t>
            </a:r>
            <a:br>
              <a:rPr sz="1500" dirty="0"/>
            </a:br>
            <a:r>
              <a:rPr lang="cs-CZ" sz="1500" b="0" strike="noStrike" spc="-1" dirty="0">
                <a:solidFill>
                  <a:schemeClr val="dk1"/>
                </a:solidFill>
                <a:latin typeface="Calibri"/>
              </a:rPr>
              <a:t>- místo realizace je v území MAS</a:t>
            </a:r>
            <a:endParaRPr lang="cs-CZ" sz="15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Následuje </a:t>
            </a:r>
            <a:br>
              <a:rPr sz="2000" dirty="0"/>
            </a:b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- VĚCNÉ HODNOCENÍ PROJEKTOVÝCH ZÁMĚRŮ – (Výběrová komise) – </a:t>
            </a:r>
            <a:r>
              <a:rPr lang="cs-CZ" sz="1600" b="1" strike="noStrike" spc="-1" dirty="0">
                <a:solidFill>
                  <a:schemeClr val="accent1"/>
                </a:solidFill>
                <a:latin typeface="Calibri"/>
              </a:rPr>
              <a:t>dle bodových kritérií (viz příloha výzvy)</a:t>
            </a:r>
            <a:br>
              <a:rPr sz="1600" dirty="0"/>
            </a:br>
            <a:br>
              <a:rPr sz="2000" dirty="0"/>
            </a:b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- VÝBĚR PROJEKTOVÝCH ZÁMĚRŮ – (Rada spolku)</a:t>
            </a:r>
            <a:br>
              <a:rPr sz="2000" dirty="0"/>
            </a:br>
            <a:br>
              <a:rPr sz="2000" dirty="0"/>
            </a:br>
            <a:r>
              <a:rPr lang="cs-CZ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 VYDÁNÍ </a:t>
            </a:r>
            <a:r>
              <a:rPr lang="cs-CZ" sz="2000" b="1" strike="noStrike" spc="-1" dirty="0">
                <a:solidFill>
                  <a:srgbClr val="002060"/>
                </a:solidFill>
                <a:latin typeface="Calibri"/>
              </a:rPr>
              <a:t>„VYJÁDŘENÍ MAS O SOULADU PROJEKTOVÉHO ZÁMĚRU SE SCHVÁLENOU STRATEGIÍ CLLD “   </a:t>
            </a:r>
            <a:r>
              <a:rPr lang="cs-CZ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(přílohou </a:t>
            </a:r>
            <a:r>
              <a:rPr lang="cs-CZ" sz="2000" b="1" strike="noStrike" spc="-1" dirty="0">
                <a:solidFill>
                  <a:srgbClr val="002060"/>
                </a:solidFill>
                <a:latin typeface="Calibri"/>
              </a:rPr>
              <a:t>„Vyjádření MAS“ </a:t>
            </a:r>
            <a:r>
              <a:rPr lang="cs-CZ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je daný projektový záměr)</a:t>
            </a:r>
            <a:r>
              <a:rPr lang="cs-CZ" sz="24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</a:t>
            </a:r>
            <a:r>
              <a:rPr lang="cs-CZ" sz="1800" b="1" strike="noStrike" spc="-1" dirty="0">
                <a:solidFill>
                  <a:schemeClr val="accent2"/>
                </a:solidFill>
                <a:latin typeface="Calibri"/>
              </a:rPr>
              <a:t>(přikládá se do MS2021+ jako jedna z povinných příloh) 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6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                                                (viz Interní postupy – PRIROP21+)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98" name="TextovéPole 5"/>
          <p:cNvSpPr/>
          <p:nvPr/>
        </p:nvSpPr>
        <p:spPr>
          <a:xfrm>
            <a:off x="601920" y="1137960"/>
            <a:ext cx="11179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2060"/>
                </a:solidFill>
                <a:latin typeface="Calibri"/>
              </a:rPr>
              <a:t>Proces administrace od podání projektového záměru na MAS do podání žádosti o podporu do MS2021+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 dirty="0">
                <a:solidFill>
                  <a:schemeClr val="accent1"/>
                </a:solidFill>
                <a:latin typeface="Calibri Light"/>
              </a:rPr>
              <a:t>Oprávnění žadatelé</a:t>
            </a:r>
            <a:endParaRPr lang="cs-CZ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2"/>
          <p:cNvSpPr>
            <a:spLocks noGrp="1"/>
          </p:cNvSpPr>
          <p:nvPr>
            <p:ph type="ftr" idx="59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6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297" name="PlaceHolder 3"/>
          <p:cNvSpPr>
            <a:spLocks noGrp="1"/>
          </p:cNvSpPr>
          <p:nvPr>
            <p:ph type="subTitle"/>
          </p:nvPr>
        </p:nvSpPr>
        <p:spPr>
          <a:xfrm>
            <a:off x="601919" y="1751040"/>
            <a:ext cx="10460821" cy="386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spc="-1" dirty="0">
                <a:solidFill>
                  <a:srgbClr val="000000"/>
                </a:solidFill>
                <a:latin typeface="Calibri"/>
              </a:rPr>
              <a:t>obce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,  kraje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400" spc="-1" dirty="0">
                <a:solidFill>
                  <a:srgbClr val="000000"/>
                </a:solidFill>
                <a:latin typeface="Calibri"/>
              </a:rPr>
              <a:t> organizace zřizované nebo zakládané obcemi / kraji</a:t>
            </a:r>
            <a:endParaRPr lang="cs-CZ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 organizační složky státu (OSS)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 příspěvkové organizace OSS (PO OSS)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 církve, církevní organizace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 státní podniky, státní organizace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 veřejné a státní vysoké školy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</a:rPr>
              <a:t>veřejné výzkumné instituce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8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89CFD07B-1EAA-EFB5-01A3-3DC43E2497C8}"/>
              </a:ext>
            </a:extLst>
          </p:cNvPr>
          <p:cNvSpPr txBox="1">
            <a:spLocks/>
          </p:cNvSpPr>
          <p:nvPr/>
        </p:nvSpPr>
        <p:spPr>
          <a:xfrm>
            <a:off x="5551357" y="18508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933749" y="1064549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Typy podporovaných aktivit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2"/>
          <p:cNvSpPr>
            <a:spLocks noGrp="1"/>
          </p:cNvSpPr>
          <p:nvPr>
            <p:ph type="ftr" idx="5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 dirty="0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 dirty="0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 dirty="0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3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84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89" name="TextovéPole 15"/>
          <p:cNvSpPr/>
          <p:nvPr/>
        </p:nvSpPr>
        <p:spPr>
          <a:xfrm>
            <a:off x="4717080" y="4742280"/>
            <a:ext cx="2978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4C7DD9-1D98-C914-174C-45C4BFABC172}"/>
              </a:ext>
            </a:extLst>
          </p:cNvPr>
          <p:cNvSpPr txBox="1"/>
          <p:nvPr/>
        </p:nvSpPr>
        <p:spPr>
          <a:xfrm>
            <a:off x="504000" y="1725149"/>
            <a:ext cx="1147314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baseline="0" dirty="0">
                <a:solidFill>
                  <a:srgbClr val="000000"/>
                </a:solidFill>
              </a:rPr>
              <a:t>Revitalizace veřejných prostranství měst a obcí </a:t>
            </a:r>
            <a:endParaRPr lang="cs-CZ" sz="28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cs-CZ" sz="2400" b="0" i="0" u="none" strike="noStrike" baseline="0" dirty="0">
                <a:solidFill>
                  <a:srgbClr val="000000"/>
                </a:solidFill>
              </a:rPr>
              <a:t>• ucelené (komplexní) projekty veřejných prostranství zaměřené na veřejnou a technickou infrastrukturu a související </a:t>
            </a:r>
            <a:r>
              <a:rPr lang="cs-CZ" sz="2400" b="0" i="0" u="none" strike="noStrike" baseline="0" dirty="0">
                <a:solidFill>
                  <a:srgbClr val="FF0000"/>
                </a:solidFill>
              </a:rPr>
              <a:t>zelenou infrastrukturu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(modrou a zelenou složku) a opatření v  řešeném území nezbytná pro rozvoj a zlepšení kvality ekosystémových služeb měst a obcí; </a:t>
            </a:r>
          </a:p>
          <a:p>
            <a:pPr lvl="1"/>
            <a:r>
              <a:rPr lang="cs-CZ" sz="2400" b="0" i="0" u="none" strike="noStrike" baseline="0" dirty="0">
                <a:solidFill>
                  <a:srgbClr val="000000"/>
                </a:solidFill>
              </a:rPr>
              <a:t>• revitalizace, modernizace a zajištění bezpečnosti stávajících veřejných prostranství;</a:t>
            </a:r>
          </a:p>
          <a:p>
            <a:pPr lvl="1"/>
            <a:r>
              <a:rPr lang="cs-CZ" sz="2400" b="0" i="0" u="none" strike="noStrike" baseline="0" dirty="0">
                <a:solidFill>
                  <a:srgbClr val="000000"/>
                </a:solidFill>
              </a:rPr>
              <a:t>• revitalizace a úprava nevyužívaných ploch.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6D8B74-9B74-CD84-B16F-B06766925636}"/>
              </a:ext>
            </a:extLst>
          </p:cNvPr>
          <p:cNvSpPr txBox="1"/>
          <p:nvPr/>
        </p:nvSpPr>
        <p:spPr>
          <a:xfrm>
            <a:off x="551130" y="4546440"/>
            <a:ext cx="1137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strike="noStrike" spc="-1" dirty="0">
                <a:solidFill>
                  <a:srgbClr val="FF0000"/>
                </a:solidFill>
                <a:latin typeface="Calibri"/>
              </a:rPr>
              <a:t>Kritérium:  Projekt je uceleným řešením zelené infrastruktury a souvisejících opatření ve veřejném prostranství.  Součástí projektu je zelená infrastruktura (její </a:t>
            </a:r>
            <a:r>
              <a:rPr lang="cs-CZ" sz="1800" b="1" strike="noStrike" spc="-1" dirty="0">
                <a:solidFill>
                  <a:schemeClr val="accent1"/>
                </a:solidFill>
                <a:latin typeface="Calibri"/>
              </a:rPr>
              <a:t>modrá</a:t>
            </a:r>
            <a:r>
              <a:rPr lang="cs-CZ" sz="1800" b="1" strike="noStrike" spc="-1" dirty="0">
                <a:solidFill>
                  <a:srgbClr val="FF0000"/>
                </a:solidFill>
                <a:latin typeface="Calibri"/>
              </a:rPr>
              <a:t> či </a:t>
            </a:r>
            <a:r>
              <a:rPr lang="cs-CZ" sz="18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zelená </a:t>
            </a:r>
            <a:r>
              <a:rPr lang="cs-CZ" sz="1800" b="1" strike="noStrike" spc="-1" dirty="0">
                <a:solidFill>
                  <a:srgbClr val="FF0000"/>
                </a:solidFill>
                <a:latin typeface="Calibri"/>
              </a:rPr>
              <a:t>složka) a zároveň je součástí projektu mobiliář.</a:t>
            </a: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0D7CAA78-28DC-2420-EB3E-2AB834DE7D31}"/>
              </a:ext>
            </a:extLst>
          </p:cNvPr>
          <p:cNvSpPr txBox="1">
            <a:spLocks/>
          </p:cNvSpPr>
          <p:nvPr/>
        </p:nvSpPr>
        <p:spPr>
          <a:xfrm>
            <a:off x="5551357" y="23940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689840" y="123804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Typy podporovaných aktivit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2"/>
          <p:cNvSpPr>
            <a:spLocks noGrp="1"/>
          </p:cNvSpPr>
          <p:nvPr>
            <p:ph type="ftr" idx="5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 dirty="0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 dirty="0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 dirty="0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3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284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289" name="TextovéPole 15"/>
          <p:cNvSpPr/>
          <p:nvPr/>
        </p:nvSpPr>
        <p:spPr>
          <a:xfrm>
            <a:off x="4717080" y="4742280"/>
            <a:ext cx="297828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cs-CZ" sz="1800" b="0" strike="noStrike" spc="-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4C7DD9-1D98-C914-174C-45C4BFABC172}"/>
              </a:ext>
            </a:extLst>
          </p:cNvPr>
          <p:cNvSpPr txBox="1"/>
          <p:nvPr/>
        </p:nvSpPr>
        <p:spPr>
          <a:xfrm>
            <a:off x="504000" y="1825200"/>
            <a:ext cx="11473140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b="0" i="0" u="none" strike="noStrike" baseline="0" dirty="0">
                <a:solidFill>
                  <a:srgbClr val="000000"/>
                </a:solidFill>
              </a:rPr>
              <a:t>Podpora je zaměřena na </a:t>
            </a:r>
            <a:r>
              <a:rPr lang="cs-CZ" sz="2100" b="1" i="0" u="none" strike="noStrike" baseline="0" dirty="0">
                <a:solidFill>
                  <a:srgbClr val="000000"/>
                </a:solidFill>
              </a:rPr>
              <a:t>veřejná prostranství </a:t>
            </a:r>
            <a:r>
              <a:rPr lang="cs-CZ" sz="2100" b="0" i="0" u="none" strike="noStrike" baseline="0" dirty="0">
                <a:solidFill>
                  <a:srgbClr val="000000"/>
                </a:solidFill>
              </a:rPr>
              <a:t>podle </a:t>
            </a:r>
            <a:r>
              <a:rPr lang="cs-CZ" sz="2100" b="1" i="0" u="none" strike="noStrike" baseline="0" dirty="0">
                <a:solidFill>
                  <a:srgbClr val="000000"/>
                </a:solidFill>
              </a:rPr>
              <a:t>§ 34 zákona č. 128/2000 Sb., o obcích </a:t>
            </a:r>
            <a:r>
              <a:rPr lang="cs-CZ" sz="2100" b="0" i="0" u="none" strike="noStrike" baseline="0" dirty="0">
                <a:solidFill>
                  <a:srgbClr val="000000"/>
                </a:solidFill>
              </a:rPr>
              <a:t>(obecní zřízení), ve znění pozdějších předpisů, na jejich vznik či úpravu </a:t>
            </a:r>
            <a:r>
              <a:rPr lang="cs-CZ" sz="2100" b="1" i="0" u="none" strike="noStrike" baseline="0" dirty="0"/>
              <a:t>ve vazbě na veřejnou a technickou infrastrukturu a související zelenou infrastrukturu</a:t>
            </a:r>
            <a:r>
              <a:rPr lang="cs-CZ" sz="2100" b="1" i="0" u="none" strike="noStrike" baseline="0" dirty="0">
                <a:solidFill>
                  <a:srgbClr val="000000"/>
                </a:solidFill>
              </a:rPr>
              <a:t>. </a:t>
            </a:r>
            <a:br>
              <a:rPr lang="cs-CZ" sz="2400" b="0" i="0" u="none" strike="noStrike" baseline="0" dirty="0">
                <a:solidFill>
                  <a:srgbClr val="000000"/>
                </a:solidFill>
              </a:rPr>
            </a:br>
            <a:r>
              <a:rPr lang="cs-CZ" sz="2100" b="0" i="0" u="none" strike="noStrike" baseline="0" dirty="0">
                <a:solidFill>
                  <a:srgbClr val="000000"/>
                </a:solidFill>
              </a:rPr>
              <a:t>Podporována budou například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: </a:t>
            </a:r>
            <a:br>
              <a:rPr lang="cs-CZ" sz="2400" b="0" i="0" u="none" strike="noStrike" baseline="0" dirty="0">
                <a:solidFill>
                  <a:srgbClr val="000000"/>
                </a:solidFill>
              </a:rPr>
            </a:br>
            <a:r>
              <a:rPr lang="cs-CZ" sz="2000" b="0" i="1" u="none" strike="noStrike" baseline="0" dirty="0">
                <a:solidFill>
                  <a:schemeClr val="accent1"/>
                </a:solidFill>
              </a:rPr>
              <a:t>náměstí, parky, pěší zóny, uliční prostory, volně dostupné vnitrobloky, náplavky.</a:t>
            </a:r>
            <a:br>
              <a:rPr lang="cs-CZ" sz="2000" b="0" i="1" u="none" strike="noStrike" baseline="0" dirty="0">
                <a:solidFill>
                  <a:schemeClr val="accent1"/>
                </a:solidFill>
              </a:rPr>
            </a:br>
            <a:r>
              <a:rPr lang="cs-CZ" sz="2000" b="0" i="1" u="none" strike="noStrike" baseline="0" dirty="0">
                <a:solidFill>
                  <a:schemeClr val="accent1"/>
                </a:solidFill>
              </a:rPr>
              <a:t> </a:t>
            </a:r>
            <a:endParaRPr lang="cs-CZ" sz="2000" i="1" dirty="0">
              <a:solidFill>
                <a:schemeClr val="accent1"/>
              </a:solidFill>
            </a:endParaRPr>
          </a:p>
          <a:p>
            <a:r>
              <a:rPr lang="cs-CZ" sz="2000" b="1" i="0" u="none" strike="noStrike" baseline="0" dirty="0">
                <a:solidFill>
                  <a:srgbClr val="FF0000"/>
                </a:solidFill>
              </a:rPr>
              <a:t>Kritérium: Veřejné prostranství bude každému přístupné bez omezení a bude sloužit k obecnému užívání.   </a:t>
            </a:r>
            <a:r>
              <a:rPr lang="cs-CZ" sz="2000" b="1" dirty="0">
                <a:solidFill>
                  <a:schemeClr val="accent1"/>
                </a:solidFill>
              </a:rPr>
              <a:t>Z</a:t>
            </a:r>
            <a:r>
              <a:rPr lang="cs-CZ" sz="2000" b="1" i="0" u="none" strike="noStrike" baseline="0" dirty="0">
                <a:solidFill>
                  <a:schemeClr val="accent1"/>
                </a:solidFill>
              </a:rPr>
              <a:t>darma,  přístupné celý den, všechny dny v roce.</a:t>
            </a:r>
            <a:endParaRPr lang="cs-CZ" sz="2000" b="0" i="0" u="none" strike="noStrike" baseline="0" dirty="0">
              <a:solidFill>
                <a:schemeClr val="accent1"/>
              </a:solidFill>
            </a:endParaRPr>
          </a:p>
          <a:p>
            <a:r>
              <a:rPr lang="cs-CZ" sz="2000" dirty="0">
                <a:solidFill>
                  <a:schemeClr val="accent1"/>
                </a:solidFill>
              </a:rPr>
              <a:t>Možnost uzavření pouze v době nočního klidu (22-06)</a:t>
            </a:r>
          </a:p>
          <a:p>
            <a:r>
              <a:rPr lang="cs-CZ" sz="2000" b="0" i="0" u="none" strike="noStrike" baseline="0" dirty="0">
                <a:solidFill>
                  <a:schemeClr val="accent1"/>
                </a:solidFill>
              </a:rPr>
              <a:t>V případě, že předmětem realizace </a:t>
            </a:r>
            <a:r>
              <a:rPr lang="cs-CZ" sz="2000" dirty="0">
                <a:solidFill>
                  <a:schemeClr val="accent1"/>
                </a:solidFill>
              </a:rPr>
              <a:t>projektu je hřbitov, bude veř. přístupný min. 8 hod za den.</a:t>
            </a:r>
          </a:p>
          <a:p>
            <a:r>
              <a:rPr lang="cs-CZ" sz="2000" b="1" i="0" u="none" strike="noStrike" baseline="0" dirty="0">
                <a:solidFill>
                  <a:srgbClr val="FF0000"/>
                </a:solidFill>
              </a:rPr>
              <a:t>Kr</a:t>
            </a:r>
            <a:r>
              <a:rPr lang="cs-CZ" sz="2000" b="1" dirty="0">
                <a:solidFill>
                  <a:srgbClr val="FF0000"/>
                </a:solidFill>
              </a:rPr>
              <a:t>itérium: Projekt byl projednán s občany</a:t>
            </a:r>
            <a:endParaRPr lang="cs-CZ" sz="2000" b="1" i="0" u="none" strike="noStrike" baseline="0" dirty="0">
              <a:solidFill>
                <a:srgbClr val="FF0000"/>
              </a:solidFill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B882BACE-BB2B-2469-C80B-1F1D13B926F4}"/>
              </a:ext>
            </a:extLst>
          </p:cNvPr>
          <p:cNvSpPr txBox="1">
            <a:spLocks/>
          </p:cNvSpPr>
          <p:nvPr/>
        </p:nvSpPr>
        <p:spPr>
          <a:xfrm>
            <a:off x="5421600" y="29340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spc="-1" dirty="0">
              <a:solidFill>
                <a:srgbClr val="00B0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668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3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37" name="PlaceHolder 1"/>
          <p:cNvSpPr>
            <a:spLocks noGrp="1"/>
          </p:cNvSpPr>
          <p:nvPr>
            <p:ph type="ftr" idx="63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 dirty="0"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maskpz.cz</a:t>
            </a:r>
            <a:r>
              <a:rPr lang="cs-CZ" sz="1800" b="1" strike="noStrike" spc="-1" dirty="0">
                <a:latin typeface="Calibri"/>
              </a:rPr>
              <a:t>                </a:t>
            </a:r>
            <a:r>
              <a:rPr lang="cs-CZ" sz="1800" b="0" u="sng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info@maskpz.cz</a:t>
            </a:r>
            <a:r>
              <a:rPr lang="cs-CZ" sz="18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 dirty="0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 dirty="0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3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40" name="TextovéPole 11"/>
          <p:cNvSpPr/>
          <p:nvPr/>
        </p:nvSpPr>
        <p:spPr>
          <a:xfrm>
            <a:off x="681120" y="1751760"/>
            <a:ext cx="10825200" cy="3291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strike="noStrike" spc="-1" dirty="0">
                <a:solidFill>
                  <a:schemeClr val="accent1"/>
                </a:solidFill>
                <a:latin typeface="Calibri"/>
              </a:rPr>
              <a:t>Účel: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400" b="1" spc="-1" dirty="0">
                <a:solidFill>
                  <a:srgbClr val="000000"/>
                </a:solidFill>
                <a:latin typeface="Calibri"/>
              </a:rPr>
              <a:t>Zkvalitnění veřejného prostranství a ekosystémových služeb</a:t>
            </a:r>
          </a:p>
          <a:p>
            <a:pPr defTabSz="914400">
              <a:lnSpc>
                <a:spcPct val="100000"/>
              </a:lnSpc>
            </a:pPr>
            <a:endParaRPr lang="cs-CZ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cs-CZ" sz="2800" b="1" strike="noStrike" spc="-1" dirty="0">
                <a:solidFill>
                  <a:schemeClr val="accent1"/>
                </a:solidFill>
                <a:latin typeface="Calibri"/>
              </a:rPr>
              <a:t>Cíle: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</a:rPr>
              <a:t>Revitalizace, modernizace a dostupnost </a:t>
            </a:r>
            <a:r>
              <a:rPr lang="cs-CZ" sz="2000" b="1" strike="noStrike" spc="-1" dirty="0">
                <a:solidFill>
                  <a:srgbClr val="000000"/>
                </a:solidFill>
              </a:rPr>
              <a:t>stávajících veřejných prostranství </a:t>
            </a:r>
            <a:r>
              <a:rPr lang="cs-CZ" sz="2000" b="0" strike="noStrike" spc="-1" dirty="0">
                <a:solidFill>
                  <a:srgbClr val="000000"/>
                </a:solidFill>
              </a:rPr>
              <a:t>ve vazbě na veřejnou a technickou infrastrukturu a související zelenou infrastrukturu.</a:t>
            </a:r>
            <a:br>
              <a:rPr lang="cs-CZ" sz="2000" b="0" strike="noStrike" spc="-1" dirty="0">
                <a:solidFill>
                  <a:srgbClr val="000000"/>
                </a:solidFill>
              </a:rPr>
            </a:br>
            <a:endParaRPr lang="cs-CZ" sz="2000" b="0" strike="noStrike" spc="-1" dirty="0">
              <a:solidFill>
                <a:srgbClr val="000000"/>
              </a:solidFill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</a:rPr>
              <a:t>Revitalizace a úprava </a:t>
            </a:r>
            <a:r>
              <a:rPr lang="cs-CZ" sz="2000" b="1" strike="noStrike" spc="-1" dirty="0">
                <a:solidFill>
                  <a:srgbClr val="000000"/>
                </a:solidFill>
              </a:rPr>
              <a:t>nevyužívaných ploch</a:t>
            </a:r>
            <a:r>
              <a:rPr lang="cs-CZ" sz="2000" b="0" strike="noStrike" spc="-1" dirty="0">
                <a:solidFill>
                  <a:srgbClr val="000000"/>
                </a:solidFill>
              </a:rPr>
              <a:t>, </a:t>
            </a:r>
            <a:r>
              <a:rPr lang="cs-CZ" sz="2000" b="1" strike="noStrike" spc="-1" dirty="0">
                <a:solidFill>
                  <a:srgbClr val="000000"/>
                </a:solidFill>
              </a:rPr>
              <a:t>vznik a dostupnost nového veřejného prostranství </a:t>
            </a:r>
            <a:r>
              <a:rPr lang="cs-CZ" sz="2000" b="0" strike="noStrike" spc="-1" dirty="0">
                <a:solidFill>
                  <a:srgbClr val="000000"/>
                </a:solidFill>
              </a:rPr>
              <a:t>ve vazbě na veřejnou a technickou infrastrukturu a související zelenou infrastrukturu.</a:t>
            </a:r>
          </a:p>
        </p:txBody>
      </p:sp>
      <p:sp>
        <p:nvSpPr>
          <p:cNvPr id="341" name="PlaceHolder 2"/>
          <p:cNvSpPr>
            <a:spLocks noGrp="1"/>
          </p:cNvSpPr>
          <p:nvPr>
            <p:ph type="title"/>
          </p:nvPr>
        </p:nvSpPr>
        <p:spPr>
          <a:xfrm>
            <a:off x="1893600" y="1153620"/>
            <a:ext cx="746352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Účel a cíl 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EC134A3-23B1-5265-904C-BFBECBF291B8}"/>
              </a:ext>
            </a:extLst>
          </p:cNvPr>
          <p:cNvSpPr txBox="1">
            <a:spLocks/>
          </p:cNvSpPr>
          <p:nvPr/>
        </p:nvSpPr>
        <p:spPr>
          <a:xfrm>
            <a:off x="5336497" y="29340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spc="-1" dirty="0">
              <a:solidFill>
                <a:srgbClr val="00B0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636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rázek 3"/>
          <p:cNvPicPr/>
          <p:nvPr/>
        </p:nvPicPr>
        <p:blipFill>
          <a:blip r:embed="rId2"/>
          <a:stretch/>
        </p:blipFill>
        <p:spPr>
          <a:xfrm>
            <a:off x="703440" y="30852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303" name="PlaceHolder 1"/>
          <p:cNvSpPr>
            <a:spLocks noGrp="1"/>
          </p:cNvSpPr>
          <p:nvPr>
            <p:ph type="ftr" idx="60"/>
          </p:nvPr>
        </p:nvSpPr>
        <p:spPr>
          <a:xfrm>
            <a:off x="404280" y="567432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3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4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4" name="Obrázek 7"/>
          <p:cNvPicPr/>
          <p:nvPr/>
        </p:nvPicPr>
        <p:blipFill>
          <a:blip r:embed="rId5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05" name="Obrázek 2"/>
          <p:cNvPicPr/>
          <p:nvPr/>
        </p:nvPicPr>
        <p:blipFill>
          <a:blip r:embed="rId6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07" name="PlaceHolder 2"/>
          <p:cNvSpPr>
            <a:spLocks noGrp="1"/>
          </p:cNvSpPr>
          <p:nvPr>
            <p:ph type="title"/>
          </p:nvPr>
        </p:nvSpPr>
        <p:spPr>
          <a:xfrm>
            <a:off x="404280" y="1030320"/>
            <a:ext cx="762048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Povinné přílohy k žádosti o podporu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ovéPole 1"/>
          <p:cNvSpPr/>
          <p:nvPr/>
        </p:nvSpPr>
        <p:spPr>
          <a:xfrm>
            <a:off x="2078800" y="1890513"/>
            <a:ext cx="7620480" cy="4184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Plná moc  </a:t>
            </a:r>
            <a:r>
              <a:rPr lang="cs-CZ" sz="1400" b="1" i="1" strike="noStrike" spc="-1" dirty="0">
                <a:solidFill>
                  <a:schemeClr val="accent1"/>
                </a:solidFill>
                <a:latin typeface="Calibri"/>
              </a:rPr>
              <a:t>(záložka Identifikace projektu)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Zadávací a výběrová řízení  </a:t>
            </a:r>
            <a:r>
              <a:rPr lang="cs-CZ" sz="1400" b="1" i="1" strike="noStrike" spc="-1" dirty="0">
                <a:solidFill>
                  <a:schemeClr val="accent1"/>
                </a:solidFill>
                <a:latin typeface="Calibri"/>
              </a:rPr>
              <a:t>(záložka Veřejné zakázky)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pc="-1" dirty="0">
                <a:latin typeface="Calibri"/>
              </a:rPr>
              <a:t>Doklady k právní subjektivitě žadatele  </a:t>
            </a:r>
            <a:r>
              <a:rPr lang="cs-CZ" sz="1400" b="1" i="1" spc="-1" dirty="0">
                <a:latin typeface="Calibri"/>
              </a:rPr>
              <a:t>(validace IČO žadatele v MS2021+)</a:t>
            </a:r>
            <a:endParaRPr lang="cs-CZ" sz="1400" b="0" i="1" strike="noStrike" spc="-1" dirty="0"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B0F0"/>
                </a:solidFill>
                <a:latin typeface="Calibri"/>
              </a:rPr>
              <a:t>Podklady pro hodnocení </a:t>
            </a:r>
            <a:r>
              <a:rPr lang="cs-CZ" sz="1400" b="1" i="1" strike="noStrike" spc="-1" dirty="0">
                <a:solidFill>
                  <a:schemeClr val="accent1"/>
                </a:solidFill>
                <a:latin typeface="Calibri"/>
              </a:rPr>
              <a:t>(záložka Dokumenty)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Doklad o prokázání právních vztahů k nemovitému majetku, který je předmětem projektu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Doklad prokazující povolení umístění stavby v území dle stavebního zákona 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</a:rPr>
              <a:t>Doklad prokazující povolení k realizaci stavby dle stavebního zákona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Znalecký posudek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Projektová dokumentace stavby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Rozpočet stavebních prací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Podklady pro stanovení kategorií intervencí a kontrolu limitů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Smlouva o zřízení bankovního účtu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Výpis z Evidence skutečných majitelů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  <a:latin typeface="Calibri"/>
              </a:rPr>
              <a:t>Situační náhled řešeného území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rgbClr val="000000"/>
                </a:solidFill>
              </a:rPr>
              <a:t>Vyjádření místně a věcně příslušného orgánu ochrany přírody</a:t>
            </a:r>
          </a:p>
          <a:p>
            <a:pPr marL="343080" indent="-343080" defTabSz="914400">
              <a:lnSpc>
                <a:spcPct val="100000"/>
              </a:lnSpc>
              <a:buClr>
                <a:srgbClr val="548235"/>
              </a:buClr>
              <a:buFont typeface="Calibri Light"/>
              <a:buAutoNum type="arabicPeriod"/>
            </a:pPr>
            <a:r>
              <a:rPr lang="cs-CZ" sz="14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Kladné vyjádření MAS o souladu se schválenou strategií CLLD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pt-BR" sz="1400" b="1" strike="noStrike" spc="-1" dirty="0">
                <a:solidFill>
                  <a:srgbClr val="000000"/>
                </a:solidFill>
                <a:latin typeface="Calibri"/>
              </a:rPr>
              <a:t>Dokumentace k prověřování z hlediska klimatického dopadu</a:t>
            </a:r>
            <a:endParaRPr lang="cs-CZ" sz="1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400" b="1" spc="-1" dirty="0">
                <a:solidFill>
                  <a:srgbClr val="000000"/>
                </a:solidFill>
                <a:latin typeface="Calibri"/>
              </a:rPr>
              <a:t>Formulář k ověření finančního zdraví a podkladky němu (církve a náboženské společnosti).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Obrázek 4"/>
          <p:cNvPicPr/>
          <p:nvPr/>
        </p:nvPicPr>
        <p:blipFill>
          <a:blip r:embed="rId7"/>
          <a:srcRect t="24082" r="2131" b="21848"/>
          <a:stretch/>
        </p:blipFill>
        <p:spPr>
          <a:xfrm>
            <a:off x="504000" y="5720400"/>
            <a:ext cx="1289880" cy="708840"/>
          </a:xfrm>
          <a:prstGeom prst="rect">
            <a:avLst/>
          </a:prstGeom>
          <a:ln w="0">
            <a:noFill/>
          </a:ln>
        </p:spPr>
      </p:pic>
      <p:sp>
        <p:nvSpPr>
          <p:cNvPr id="310" name="TextovéPole 9"/>
          <p:cNvSpPr/>
          <p:nvPr/>
        </p:nvSpPr>
        <p:spPr>
          <a:xfrm>
            <a:off x="2220120" y="1515600"/>
            <a:ext cx="5492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0" strike="noStrike" spc="-1">
                <a:solidFill>
                  <a:srgbClr val="FF0000"/>
                </a:solidFill>
                <a:latin typeface="Calibri"/>
              </a:rPr>
              <a:t>Dokládají se při podání plné žádosti do MS2021+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CF624EAD-CBF8-36F6-EEE5-F048056BC988}"/>
              </a:ext>
            </a:extLst>
          </p:cNvPr>
          <p:cNvSpPr txBox="1">
            <a:spLocks/>
          </p:cNvSpPr>
          <p:nvPr/>
        </p:nvSpPr>
        <p:spPr>
          <a:xfrm>
            <a:off x="5470200" y="24318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678040" y="1163880"/>
            <a:ext cx="6017040" cy="57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1" strike="noStrike" spc="-1">
                <a:solidFill>
                  <a:schemeClr val="accent1"/>
                </a:solidFill>
                <a:latin typeface="Calibri Light"/>
              </a:rPr>
              <a:t>Seznam indikátorů výzvy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2"/>
          <p:cNvSpPr>
            <a:spLocks noGrp="1"/>
          </p:cNvSpPr>
          <p:nvPr>
            <p:ph type="ftr" idx="48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9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190" name="PlaceHolder 3"/>
          <p:cNvSpPr>
            <a:spLocks noGrp="1"/>
          </p:cNvSpPr>
          <p:nvPr>
            <p:ph type="subTitle"/>
          </p:nvPr>
        </p:nvSpPr>
        <p:spPr>
          <a:xfrm>
            <a:off x="601920" y="1846867"/>
            <a:ext cx="10355890" cy="2578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6388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Indikátory výstupu 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strike="noStrike" spc="-1" dirty="0">
                <a:solidFill>
                  <a:srgbClr val="000000"/>
                </a:solidFill>
                <a:latin typeface="Calibri"/>
              </a:rPr>
              <a:t>444 001 - Zelená infrastruktura podpořená pro jiné účely než přizpůsobování se změnám klimatu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strike="noStrike" spc="-1" dirty="0">
                <a:solidFill>
                  <a:srgbClr val="000000"/>
                </a:solidFill>
                <a:latin typeface="Calibri"/>
              </a:rPr>
              <a:t>444 101 – Plocha podpořeného veřejného prostranství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Indikátory výsledku 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strike="noStrike" spc="-1" dirty="0">
                <a:solidFill>
                  <a:srgbClr val="000000"/>
                </a:solidFill>
                <a:latin typeface="Calibri"/>
              </a:rPr>
              <a:t>426 001 - Objem retenčních nádrží pro využití srážkové vody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100" strike="noStrike" spc="-1" dirty="0">
                <a:solidFill>
                  <a:srgbClr val="000000"/>
                </a:solidFill>
                <a:latin typeface="Calibri"/>
              </a:rPr>
              <a:t>444 011 - Počet obyvatel, kteří mají přístup k nové nebo modernizované zelené infrastruktuře</a:t>
            </a:r>
          </a:p>
        </p:txBody>
      </p:sp>
      <p:pic>
        <p:nvPicPr>
          <p:cNvPr id="191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5" name="Tabulka 10"/>
          <p:cNvGraphicFramePr/>
          <p:nvPr/>
        </p:nvGraphicFramePr>
        <p:xfrm>
          <a:off x="1784225" y="4669073"/>
          <a:ext cx="7991280" cy="707400"/>
        </p:xfrm>
        <a:graphic>
          <a:graphicData uri="http://schemas.openxmlformats.org/drawingml/2006/table">
            <a:tbl>
              <a:tblPr/>
              <a:tblGrid>
                <a:gridCol w="799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400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Žadatel uvede indikátory odpovídající zvolené aktivitě projektu. </a:t>
                      </a:r>
                      <a:br>
                        <a:rPr sz="1600" dirty="0"/>
                      </a:b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(viz příloha č. P1 </a:t>
                      </a:r>
                      <a:r>
                        <a:rPr lang="cs-CZ" sz="1800" b="1" strike="noStrike" spc="-1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</a:rPr>
                        <a:t>Specifických pravidel </a:t>
                      </a: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s názvem </a:t>
                      </a:r>
                      <a:r>
                        <a:rPr lang="cs-CZ" sz="1600" b="1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Metodické listy indikátorů</a:t>
                      </a:r>
                      <a:r>
                        <a:rPr lang="cs-CZ" sz="16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).</a:t>
                      </a:r>
                      <a:endParaRPr lang="cs-CZ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PlaceHolder 1">
            <a:extLst>
              <a:ext uri="{FF2B5EF4-FFF2-40B4-BE49-F238E27FC236}">
                <a16:creationId xmlns:a16="http://schemas.microsoft.com/office/drawing/2014/main" id="{E8C020A5-4A1E-9ADE-F484-56413A1F2597}"/>
              </a:ext>
            </a:extLst>
          </p:cNvPr>
          <p:cNvSpPr txBox="1">
            <a:spLocks/>
          </p:cNvSpPr>
          <p:nvPr/>
        </p:nvSpPr>
        <p:spPr>
          <a:xfrm>
            <a:off x="5487857" y="262687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cs-CZ" sz="3200" b="1" spc="-1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spc="-1" dirty="0">
              <a:solidFill>
                <a:srgbClr val="00B0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985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4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47" name="PlaceHolder 1"/>
          <p:cNvSpPr>
            <a:spLocks noGrp="1"/>
          </p:cNvSpPr>
          <p:nvPr>
            <p:ph type="ftr" idx="64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4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50" name="TextovéPole 11"/>
          <p:cNvSpPr/>
          <p:nvPr/>
        </p:nvSpPr>
        <p:spPr>
          <a:xfrm>
            <a:off x="818640" y="2013120"/>
            <a:ext cx="10825200" cy="3384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Pořízení stavby formou výstavby, stavební úpravy, zemní práce a další investice ve vazbě na veřejnou a technickou infrastrukturu a </a:t>
            </a:r>
            <a:r>
              <a:rPr lang="cs-CZ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související zelenou infrastrukturu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457200" defTabSz="91440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lang="cs-CZ" b="0" i="1" strike="noStrike" spc="-1" dirty="0">
                <a:solidFill>
                  <a:schemeClr val="accent1"/>
                </a:solidFill>
                <a:latin typeface="Calibri"/>
              </a:rPr>
              <a:t>(např. stavba veřejného prostranství (včetně ploch dopravní infrastruktury) stavební a zemní práce, budování a výměna povrchů a konstrukčních vrstev</a:t>
            </a:r>
            <a:r>
              <a:rPr lang="cs-CZ" sz="1600" b="0" i="1" strike="noStrike" spc="-1" dirty="0">
                <a:solidFill>
                  <a:schemeClr val="accent1"/>
                </a:solidFill>
                <a:latin typeface="Calibri"/>
              </a:rPr>
              <a:t>,</a:t>
            </a:r>
            <a:r>
              <a:rPr lang="cs-CZ" sz="1800" b="1" strike="noStrike" spc="-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cs-CZ" sz="1800" i="1" strike="noStrike" spc="-1" dirty="0">
                <a:solidFill>
                  <a:schemeClr val="accent1"/>
                </a:solidFill>
                <a:latin typeface="Calibri"/>
              </a:rPr>
              <a:t>výsadba a úprava vegetace, opěrné konstrukce (včetně pergol) a lanové systémy nezbytné pro růst popínavé zeleně (liány a vzpěrné rostliny),  prvky na podporu biodiverzity – refugia pro doprovodnou floru a faunu, retenční a akumulační nádrže, retenční a závlahový systém, vsakovací zařízení vč. napojení na techn. infrastrukturu, úprava či vznik vodních ploch, toků a břehů, umělé vodní prvky (např. kašny, fontány, pítka, </a:t>
            </a:r>
            <a:r>
              <a:rPr lang="cs-CZ" sz="1800" i="1" strike="noStrike" spc="-1" dirty="0" err="1">
                <a:solidFill>
                  <a:schemeClr val="accent1"/>
                </a:solidFill>
                <a:latin typeface="Calibri"/>
              </a:rPr>
              <a:t>mlhoviště</a:t>
            </a:r>
            <a:r>
              <a:rPr lang="cs-CZ" sz="1800" i="1" strike="noStrike" spc="-1" dirty="0">
                <a:solidFill>
                  <a:schemeClr val="accent1"/>
                </a:solidFill>
                <a:latin typeface="Calibri"/>
              </a:rPr>
              <a:t>), mobiliář (např. lavičky, herní prvky, </a:t>
            </a:r>
            <a:r>
              <a:rPr lang="cs-CZ" sz="1800" i="1" strike="noStrike" spc="-1" dirty="0" err="1">
                <a:solidFill>
                  <a:schemeClr val="accent1"/>
                </a:solidFill>
                <a:latin typeface="Calibri"/>
              </a:rPr>
              <a:t>workoutové</a:t>
            </a:r>
            <a:r>
              <a:rPr lang="cs-CZ" sz="1800" i="1" strike="noStrike" spc="-1" dirty="0">
                <a:solidFill>
                  <a:schemeClr val="accent1"/>
                </a:solidFill>
                <a:latin typeface="Calibri"/>
              </a:rPr>
              <a:t> prvky, odpadkové koše, informační tabule/panely, stojany na kola), přístřešky, altány a zastávky (včetně zelených střech a fotovoltaických panelů na jejich střechách), pořízení a instalace bezpečnostních kamer, vybudování nebo rekonstrukce veřejných toalet)</a:t>
            </a:r>
            <a:endParaRPr lang="cs-CZ" sz="180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Nadpis 1"/>
          <p:cNvSpPr/>
          <p:nvPr/>
        </p:nvSpPr>
        <p:spPr>
          <a:xfrm>
            <a:off x="1682280" y="1062000"/>
            <a:ext cx="882324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hlavní část projektu</a:t>
            </a:r>
            <a:r>
              <a:rPr lang="cs-CZ" sz="28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90789CAE-1CFF-800E-CAF1-8102625F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397" y="24314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trike="noStrike" spc="-1" dirty="0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b="0" strike="noStrike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346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347" name="PlaceHolder 1"/>
          <p:cNvSpPr>
            <a:spLocks noGrp="1"/>
          </p:cNvSpPr>
          <p:nvPr>
            <p:ph type="ftr" idx="64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8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34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350" name="TextovéPole 11"/>
          <p:cNvSpPr/>
          <p:nvPr/>
        </p:nvSpPr>
        <p:spPr>
          <a:xfrm>
            <a:off x="818640" y="2013120"/>
            <a:ext cx="10825200" cy="2830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i="0" u="none" strike="noStrike" baseline="0" dirty="0">
                <a:solidFill>
                  <a:srgbClr val="000000"/>
                </a:solidFill>
              </a:rPr>
              <a:t>Veřejná a technická infrastruktura   </a:t>
            </a:r>
            <a:r>
              <a:rPr lang="cs-CZ" sz="2000" b="1" i="0" u="none" strike="noStrike" baseline="0" dirty="0">
                <a:solidFill>
                  <a:srgbClr val="FF0000"/>
                </a:solidFill>
              </a:rPr>
              <a:t>max do 10 % CZV   </a:t>
            </a:r>
          </a:p>
          <a:p>
            <a:pPr lvl="1">
              <a:buClr>
                <a:srgbClr val="000000"/>
              </a:buClr>
            </a:pPr>
            <a:r>
              <a:rPr lang="cs-CZ" sz="1600" i="1" spc="-1" dirty="0">
                <a:solidFill>
                  <a:schemeClr val="accent1"/>
                </a:solidFill>
                <a:latin typeface="Calibri"/>
              </a:rPr>
              <a:t>mosty a lávky  • sochy (popř. jiná umělecká díla a prvky) nezahrnující vodní prvek • investice vyvolané stavbou (např. přeložky stávajících inženýrských sítí, uvedení do původního stavu apod.) • demolice, sanace území a likvidace odpadu  </a:t>
            </a:r>
          </a:p>
          <a:p>
            <a:pPr lvl="1">
              <a:buClr>
                <a:srgbClr val="000000"/>
              </a:buClr>
            </a:pPr>
            <a:r>
              <a:rPr lang="cs-CZ" sz="1600" i="1" spc="-1" dirty="0">
                <a:solidFill>
                  <a:schemeClr val="accent1"/>
                </a:solidFill>
                <a:latin typeface="Calibri"/>
              </a:rPr>
              <a:t>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cs-CZ" sz="2000" b="1" dirty="0">
                <a:solidFill>
                  <a:srgbClr val="000000"/>
                </a:solidFill>
              </a:rPr>
              <a:t>Nákup stavby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max do 5 % CZV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cs-CZ" sz="2000" b="1" dirty="0"/>
              <a:t>Nákup pozemku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do 10 % CZV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cs-CZ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defTabSz="914400">
              <a:lnSpc>
                <a:spcPct val="100000"/>
              </a:lnSpc>
            </a:pPr>
            <a:endParaRPr lang="cs-CZ" sz="1600" i="1" spc="-1" dirty="0">
              <a:solidFill>
                <a:schemeClr val="accent1"/>
              </a:solidFill>
              <a:latin typeface="Calibri"/>
            </a:endParaRPr>
          </a:p>
          <a:p>
            <a:pPr marL="457200" defTabSz="914400">
              <a:lnSpc>
                <a:spcPct val="100000"/>
              </a:lnSpc>
            </a:pPr>
            <a:endParaRPr lang="cs-CZ" sz="180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Nadpis 1"/>
          <p:cNvSpPr/>
          <p:nvPr/>
        </p:nvSpPr>
        <p:spPr>
          <a:xfrm>
            <a:off x="1682280" y="1062000"/>
            <a:ext cx="9680264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90000"/>
              </a:lnSpc>
            </a:pPr>
            <a:br>
              <a:rPr sz="6600" dirty="0"/>
            </a:b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Přímé výdaje na </a:t>
            </a:r>
            <a:r>
              <a:rPr lang="cs-CZ" sz="4000" b="1" spc="-1" dirty="0">
                <a:solidFill>
                  <a:schemeClr val="accent2"/>
                </a:solidFill>
                <a:latin typeface="Calibri Light"/>
              </a:rPr>
              <a:t>doprovodnou</a:t>
            </a: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r>
              <a:rPr lang="cs-CZ" sz="4000" b="1" strike="noStrike" spc="-1" dirty="0">
                <a:solidFill>
                  <a:schemeClr val="accent2"/>
                </a:solidFill>
                <a:latin typeface="Calibri Light"/>
              </a:rPr>
              <a:t>část</a:t>
            </a:r>
            <a:r>
              <a:rPr lang="cs-CZ" sz="4000" b="1" strike="noStrike" spc="-1" dirty="0">
                <a:solidFill>
                  <a:schemeClr val="accent1"/>
                </a:solidFill>
                <a:latin typeface="Calibri Light"/>
              </a:rPr>
              <a:t> projektu</a:t>
            </a:r>
            <a:r>
              <a:rPr lang="cs-CZ" sz="2800" b="1" strike="noStrike" spc="-1" dirty="0">
                <a:solidFill>
                  <a:schemeClr val="accent1"/>
                </a:solidFill>
                <a:latin typeface="Calibri Light"/>
              </a:rPr>
              <a:t> 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8815754D-7FA6-7DCB-5777-9A41FB7AE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397" y="189180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trike="noStrike" spc="-1" dirty="0">
                <a:solidFill>
                  <a:srgbClr val="00B0F0"/>
                </a:solidFill>
                <a:latin typeface="Calibri Light"/>
              </a:rPr>
              <a:t>8. Výzva – IROP – V.PROSTRANSTVÍ II.</a:t>
            </a:r>
            <a:endParaRPr lang="cs-CZ" sz="3200" b="0" strike="noStrike" spc="-1" dirty="0">
              <a:solidFill>
                <a:srgbClr val="00B0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609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Obrázek 3"/>
          <p:cNvPicPr/>
          <p:nvPr/>
        </p:nvPicPr>
        <p:blipFill>
          <a:blip r:embed="rId3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401" name="Obrázek 4"/>
          <p:cNvPicPr/>
          <p:nvPr/>
        </p:nvPicPr>
        <p:blipFill>
          <a:blip r:embed="rId4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402" name="PlaceHolder 1"/>
          <p:cNvSpPr>
            <a:spLocks noGrp="1"/>
          </p:cNvSpPr>
          <p:nvPr>
            <p:ph type="ftr" idx="70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5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6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3" name="Obrázek 7"/>
          <p:cNvPicPr/>
          <p:nvPr/>
        </p:nvPicPr>
        <p:blipFill>
          <a:blip r:embed="rId7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404" name="Obrázek 2"/>
          <p:cNvPicPr/>
          <p:nvPr/>
        </p:nvPicPr>
        <p:blipFill>
          <a:blip r:embed="rId8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405" name="TextovéPole 9"/>
          <p:cNvSpPr/>
          <p:nvPr/>
        </p:nvSpPr>
        <p:spPr>
          <a:xfrm>
            <a:off x="1204747" y="2942215"/>
            <a:ext cx="3651840" cy="61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  <a:tabLst>
                <a:tab pos="2228760" algn="l"/>
              </a:tabLst>
            </a:pPr>
            <a:r>
              <a:rPr lang="cs-CZ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Maximální bodová hranice 70 bodů</a:t>
            </a:r>
            <a:br>
              <a:rPr sz="1600" dirty="0"/>
            </a:br>
            <a:r>
              <a:rPr lang="cs-CZ" sz="16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Minimální bodová hranice 35 bodů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TextovéPole 27"/>
          <p:cNvSpPr/>
          <p:nvPr/>
        </p:nvSpPr>
        <p:spPr>
          <a:xfrm>
            <a:off x="1247760" y="2278080"/>
            <a:ext cx="365184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  <a:tabLst>
                <a:tab pos="2228760" algn="l"/>
              </a:tabLst>
            </a:pPr>
            <a:r>
              <a:rPr lang="cs-CZ" sz="1800" b="1" strike="noStrike" spc="-1" dirty="0">
                <a:solidFill>
                  <a:schemeClr val="accent1"/>
                </a:solidFill>
                <a:latin typeface="Calibri"/>
                <a:ea typeface="Calibri"/>
              </a:rPr>
              <a:t>Kritéria VĚCNÉHO HODNOCENÍ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0B28B6FC-74D2-018F-C761-68C16DDF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642" y="1276592"/>
            <a:ext cx="6640643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1" strike="noStrike" spc="-1" dirty="0">
                <a:solidFill>
                  <a:srgbClr val="00B0F0"/>
                </a:solidFill>
                <a:latin typeface="Calibri Light"/>
              </a:rPr>
              <a:t>8.Výzva – IROP – V.PROSTRANSTVÍ II.</a:t>
            </a:r>
            <a:endParaRPr lang="cs-CZ" sz="3200" b="0" strike="noStrike" spc="-1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067D68-443A-F0F5-ED3B-D5CFBBCD4B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0833" t="19655" r="30833" b="9019"/>
          <a:stretch/>
        </p:blipFill>
        <p:spPr>
          <a:xfrm>
            <a:off x="5981700" y="347400"/>
            <a:ext cx="5587440" cy="567462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413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414" name="PlaceHolder 1"/>
          <p:cNvSpPr>
            <a:spLocks noGrp="1"/>
          </p:cNvSpPr>
          <p:nvPr>
            <p:ph type="ftr" idx="71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5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416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417" name="TextovéPole 5"/>
          <p:cNvSpPr/>
          <p:nvPr/>
        </p:nvSpPr>
        <p:spPr>
          <a:xfrm>
            <a:off x="3985560" y="2406600"/>
            <a:ext cx="5054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600" b="1" strike="noStrike" spc="-1">
                <a:solidFill>
                  <a:schemeClr val="accent1"/>
                </a:solidFill>
                <a:latin typeface="Calibri"/>
              </a:rPr>
              <a:t>DOTAZY A DISKUZE 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100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ftr" idx="39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703440" y="1815120"/>
            <a:ext cx="11179440" cy="388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4722" lnSpcReduction="2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1" strike="noStrike" spc="-1" dirty="0">
                <a:solidFill>
                  <a:schemeClr val="accent2"/>
                </a:solidFill>
                <a:latin typeface="Calibri"/>
              </a:rPr>
              <a:t>ZPRACOVÁNÍ PLNÉ ŽÁDOSTI DO MS2021+  DO SPECIFICKÉ VÝZVY ŘO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ED7D31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 dirty="0">
                <a:solidFill>
                  <a:schemeClr val="accent2"/>
                </a:solidFill>
                <a:latin typeface="Calibri"/>
              </a:rPr>
              <a:t>VČETNĚ VŠECH POVINNÝCH PŘÍLOH POŽADOVANÝCH DLE „NADŘAZENÉ“ VÝZVY !!! 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0" i="1" strike="noStrike" spc="-1" dirty="0">
                <a:solidFill>
                  <a:schemeClr val="accent1"/>
                </a:solidFill>
                <a:latin typeface="Calibri"/>
              </a:rPr>
              <a:t>        </a:t>
            </a:r>
            <a:r>
              <a:rPr lang="cs-CZ" sz="1500" b="0" i="1" strike="noStrike" spc="-1" dirty="0">
                <a:solidFill>
                  <a:schemeClr val="accent1"/>
                </a:solidFill>
                <a:latin typeface="Calibri"/>
              </a:rPr>
              <a:t>(Doporučujeme žadatelům, aby si své žádosti o podporu, tedy dokumenty a přílohy zpracovávali průběžně, to znamená, co</a:t>
            </a:r>
            <a:br>
              <a:rPr sz="1500" dirty="0"/>
            </a:br>
            <a:r>
              <a:rPr lang="cs-CZ" sz="1500" b="0" i="1" strike="noStrike" spc="-1" dirty="0">
                <a:solidFill>
                  <a:schemeClr val="accent1"/>
                </a:solidFill>
                <a:latin typeface="Calibri"/>
              </a:rPr>
              <a:t>        lze připravit již s vazbou na podání projektového záměru na MAS si určitě nachystejte v předstihu)</a:t>
            </a:r>
            <a:endParaRPr lang="cs-CZ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ED7D31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 dirty="0">
                <a:solidFill>
                  <a:schemeClr val="accent2"/>
                </a:solidFill>
                <a:latin typeface="Calibri"/>
              </a:rPr>
              <a:t>Žadatel musí nasdílet jako jednoho ze signatářů statutárního zástupce MAS </a:t>
            </a:r>
            <a:r>
              <a:rPr lang="cs-CZ" sz="2000" b="1" strike="noStrike" spc="-1" dirty="0">
                <a:solidFill>
                  <a:srgbClr val="FF0000"/>
                </a:solidFill>
                <a:latin typeface="Calibri"/>
              </a:rPr>
              <a:t>(Signatá</a:t>
            </a:r>
            <a:r>
              <a:rPr lang="cs-CZ" sz="2000" b="1" spc="-1" dirty="0">
                <a:solidFill>
                  <a:srgbClr val="FF0000"/>
                </a:solidFill>
                <a:latin typeface="Calibri"/>
              </a:rPr>
              <a:t>ř MAS)</a:t>
            </a:r>
            <a:r>
              <a:rPr lang="cs-CZ" sz="2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2000" b="1" strike="noStrike" spc="-1" dirty="0">
                <a:solidFill>
                  <a:schemeClr val="accent2"/>
                </a:solidFill>
                <a:latin typeface="Calibri"/>
              </a:rPr>
              <a:t>a jako čtenáře pověřeného /zmocněného pracovníka MAS.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Po zadání celé žádosti a vložení všech příloh žadatel </a:t>
            </a:r>
            <a:r>
              <a:rPr lang="cs-CZ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žádost finalizuje </a:t>
            </a: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a </a:t>
            </a:r>
            <a:r>
              <a:rPr lang="cs-CZ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informuje e-mailem/telefonicky kancelář MAS</a:t>
            </a: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.            </a:t>
            </a:r>
            <a:r>
              <a:rPr lang="cs-CZ" sz="2000" b="1" strike="noStrike" spc="-1" dirty="0">
                <a:solidFill>
                  <a:schemeClr val="accent2"/>
                </a:solidFill>
                <a:latin typeface="Calibri"/>
              </a:rPr>
              <a:t>Kancelář MAS posoudí, zda je žádost v souladu s projektovým záměrem podaným na MAS. </a:t>
            </a:r>
            <a:br>
              <a:rPr sz="2000" dirty="0"/>
            </a:b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V případě, že ano, informuje </a:t>
            </a:r>
            <a:r>
              <a:rPr lang="cs-CZ" sz="2000" strike="noStrike" spc="-1" dirty="0">
                <a:solidFill>
                  <a:schemeClr val="accent1"/>
                </a:solidFill>
                <a:latin typeface="Calibri"/>
              </a:rPr>
              <a:t>statutárního zástupce MAS a ten žádost elektronicky podepíše.</a:t>
            </a:r>
            <a:endParaRPr lang="cs-CZ" sz="200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u="sng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</a:rPr>
              <a:t>Následně elektronicky podepíše žádost oprávněná osoba žadatele a žádost podá.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 dirty="0">
                <a:solidFill>
                  <a:schemeClr val="accent1"/>
                </a:solidFill>
                <a:latin typeface="Calibri"/>
              </a:rPr>
              <a:t>Žádost musí žadatel podat před ukončením platnosti dokumentu „Vyjádření MAS“.</a:t>
            </a:r>
            <a:r>
              <a:rPr lang="cs-CZ" sz="20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-"/>
              <a:tabLst>
                <a:tab pos="0" algn="l"/>
              </a:tabLst>
            </a:pPr>
            <a:r>
              <a:rPr lang="cs-CZ" sz="2000" b="1" strike="noStrike" spc="-1" dirty="0">
                <a:solidFill>
                  <a:srgbClr val="FF0000"/>
                </a:solidFill>
                <a:latin typeface="Calibri"/>
              </a:rPr>
              <a:t>Po podání následuje kontrola na CRR.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000" b="1" strike="noStrike" spc="-1" dirty="0">
                <a:solidFill>
                  <a:srgbClr val="FF0000"/>
                </a:solidFill>
                <a:latin typeface="Calibri"/>
              </a:rPr>
              <a:t>      </a:t>
            </a:r>
            <a:r>
              <a:rPr lang="cs-CZ" sz="1600" b="1" strike="noStrike" spc="-1" dirty="0">
                <a:solidFill>
                  <a:schemeClr val="accent1"/>
                </a:solidFill>
                <a:latin typeface="Calibri"/>
              </a:rPr>
              <a:t>Kontrolní listy pro vyhlášené výzvy  </a:t>
            </a:r>
            <a:r>
              <a:rPr lang="cs-CZ" sz="1900" b="1" strike="noStrike" spc="-1" dirty="0">
                <a:solidFill>
                  <a:schemeClr val="accent2"/>
                </a:solidFill>
                <a:latin typeface="Calibri"/>
              </a:rPr>
              <a:t>https://www.crr.cz/irop/projekt-a-kontrola/kontrolni-listy/kontrolni-listy-pro-hodnoceni/</a:t>
            </a:r>
            <a:endParaRPr lang="cs-CZ" sz="19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7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                                                   (viz Interní postupy – PRIROP21+)</a:t>
            </a:r>
            <a:endParaRPr lang="cs-CZ" sz="17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05" name="TextovéPole 5"/>
          <p:cNvSpPr/>
          <p:nvPr/>
        </p:nvSpPr>
        <p:spPr>
          <a:xfrm>
            <a:off x="504000" y="1095840"/>
            <a:ext cx="11179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rgbClr val="002060"/>
                </a:solidFill>
                <a:latin typeface="Calibri"/>
              </a:rPr>
              <a:t>Proces administrace od podání projektového záměru na MAS do podání žádosti o podporu do MS2021+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419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420" name="PlaceHolder 1"/>
          <p:cNvSpPr>
            <a:spLocks noGrp="1"/>
          </p:cNvSpPr>
          <p:nvPr>
            <p:ph type="ftr" idx="72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1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422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423" name="TextovéPole 5"/>
          <p:cNvSpPr/>
          <p:nvPr/>
        </p:nvSpPr>
        <p:spPr>
          <a:xfrm>
            <a:off x="2748960" y="1569600"/>
            <a:ext cx="650376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6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DĚKUJEME VÁM ZA POZORNOST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2000" b="1" strike="noStrike" spc="-1">
                <a:solidFill>
                  <a:schemeClr val="accent1"/>
                </a:solidFill>
                <a:latin typeface="Calibri"/>
              </a:rPr>
              <a:t>                     Jitka Toušová a Mirka Novopacká 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4" name="Obrázek 9"/>
          <p:cNvPicPr/>
          <p:nvPr/>
        </p:nvPicPr>
        <p:blipFill>
          <a:blip r:embed="rId8"/>
          <a:srcRect t="28964" b="23267"/>
          <a:stretch/>
        </p:blipFill>
        <p:spPr>
          <a:xfrm>
            <a:off x="3661920" y="2688480"/>
            <a:ext cx="4695120" cy="224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79680" y="930600"/>
            <a:ext cx="9939960" cy="69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Obecné informace k výzvám IROP21+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2"/>
          <p:cNvSpPr>
            <a:spLocks noGrp="1"/>
          </p:cNvSpPr>
          <p:nvPr>
            <p:ph type="ftr" idx="40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3"/>
          <p:cNvSpPr>
            <a:spLocks noGrp="1"/>
          </p:cNvSpPr>
          <p:nvPr>
            <p:ph type="subTitle"/>
          </p:nvPr>
        </p:nvSpPr>
        <p:spPr>
          <a:xfrm>
            <a:off x="486360" y="1620000"/>
            <a:ext cx="11378880" cy="45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6944" lnSpcReduction="2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3400" b="1" strike="noStrike" spc="-1" dirty="0">
                <a:solidFill>
                  <a:schemeClr val="dk1"/>
                </a:solidFill>
                <a:latin typeface="Calibri"/>
              </a:rPr>
              <a:t>Závazné dokumenty   -     </a:t>
            </a: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Žadatel se musí řídit Obecnými a Specifickými pravidly pro žadatele a příjemce ŘO IROP</a:t>
            </a:r>
            <a:br>
              <a:rPr sz="2400" dirty="0"/>
            </a:br>
            <a:br>
              <a:rPr sz="2400" dirty="0"/>
            </a:br>
            <a:r>
              <a:rPr lang="cs-CZ" sz="2900" b="1" strike="noStrike" spc="-1" dirty="0">
                <a:solidFill>
                  <a:schemeClr val="accent2"/>
                </a:solidFill>
                <a:latin typeface="Calibri"/>
              </a:rPr>
              <a:t>OBECNÁ PRAVIDLA </a:t>
            </a:r>
            <a:r>
              <a:rPr lang="cs-CZ" sz="3200" b="1" strike="noStrike" spc="-1" dirty="0">
                <a:solidFill>
                  <a:schemeClr val="dk1"/>
                </a:solidFill>
                <a:latin typeface="Calibri"/>
              </a:rPr>
              <a:t>– </a:t>
            </a: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 Závazná pro všechny  specifické cíle a výzvy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br>
              <a:rPr sz="2900" dirty="0"/>
            </a:br>
            <a:r>
              <a:rPr lang="cs-CZ" sz="2900" b="1" strike="noStrike" spc="-1" dirty="0">
                <a:solidFill>
                  <a:schemeClr val="accent2"/>
                </a:solidFill>
                <a:latin typeface="Calibri"/>
              </a:rPr>
              <a:t>SPECIFICKÁ PRAVIDLA </a:t>
            </a: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– Pro každou výzvu specifický dokument -  zásadní podklad pro zpracování žádosti !!!!</a:t>
            </a:r>
            <a:br>
              <a:rPr sz="2400" dirty="0"/>
            </a:br>
            <a:r>
              <a:rPr lang="cs-CZ" sz="2100" b="0" i="1" strike="noStrike" spc="-1" dirty="0">
                <a:solidFill>
                  <a:schemeClr val="dk1"/>
                </a:solidFill>
                <a:latin typeface="Calibri"/>
              </a:rPr>
              <a:t>Obsahuje informace o oprávněných žadatelích, podporovaných aktivitách, způsobilých/nezpůsobilých výdajích, požadovaných přílohách atd.</a:t>
            </a:r>
            <a:endParaRPr lang="cs-CZ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FF0000"/>
                </a:solidFill>
                <a:latin typeface="Calibri"/>
              </a:rPr>
              <a:t>Vazba na Výzvu ŘO IROP č</a:t>
            </a:r>
            <a:r>
              <a:rPr lang="cs-CZ" sz="2400" b="0" strike="noStrike" spc="-1" dirty="0">
                <a:solidFill>
                  <a:srgbClr val="FF0000"/>
                </a:solidFill>
                <a:latin typeface="Calibri"/>
              </a:rPr>
              <a:t>.      </a:t>
            </a:r>
            <a:r>
              <a:rPr lang="cs-CZ" sz="2700" b="1" strike="noStrike" spc="-1" dirty="0">
                <a:solidFill>
                  <a:srgbClr val="4472C5"/>
                </a:solidFill>
                <a:latin typeface="CIDFont+F2"/>
              </a:rPr>
              <a:t>48 „VZDĚLÁVÁNÍ – SC 5.1. (CLLD)“             </a:t>
            </a:r>
            <a:r>
              <a:rPr lang="cs-CZ" sz="2700" b="1" spc="-1" dirty="0">
                <a:solidFill>
                  <a:schemeClr val="accent2">
                    <a:lumMod val="50000"/>
                  </a:schemeClr>
                </a:solidFill>
                <a:latin typeface="CIDFont+F2"/>
              </a:rPr>
              <a:t>60 „DOPRAVA – SC 5.1. (CLLD)“ </a:t>
            </a:r>
            <a:endParaRPr lang="cs-CZ" sz="2700" b="1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sz="2400" spc="-1" dirty="0">
                <a:solidFill>
                  <a:schemeClr val="accent6">
                    <a:lumMod val="75000"/>
                  </a:schemeClr>
                </a:solidFill>
                <a:latin typeface="CIDFont+F2"/>
              </a:rPr>
              <a:t>                                                         </a:t>
            </a:r>
            <a:r>
              <a:rPr lang="en-US" sz="2700" b="1" strike="noStrike" spc="-1" dirty="0">
                <a:solidFill>
                  <a:schemeClr val="accent6">
                    <a:lumMod val="75000"/>
                  </a:schemeClr>
                </a:solidFill>
                <a:latin typeface="CIDFont+F2"/>
              </a:rPr>
              <a:t>61 „HASIČI – SC 5.1. (CLLD)“</a:t>
            </a:r>
            <a:r>
              <a:rPr lang="cs-CZ" sz="2700" b="1" strike="noStrike" spc="-1" dirty="0">
                <a:solidFill>
                  <a:schemeClr val="accent6">
                    <a:lumMod val="75000"/>
                  </a:schemeClr>
                </a:solidFill>
                <a:latin typeface="CIDFont+F2"/>
              </a:rPr>
              <a:t>73            </a:t>
            </a:r>
            <a:r>
              <a:rPr lang="cs-CZ" sz="2700" b="1" strike="noStrike" spc="-1" dirty="0">
                <a:solidFill>
                  <a:srgbClr val="00B0F0"/>
                </a:solidFill>
                <a:latin typeface="CIDFont+F2"/>
              </a:rPr>
              <a:t>73 „VEŘEJNÁ PROSTRANSTVÍ – SC 5.1. (CLLD)“</a:t>
            </a:r>
            <a:br>
              <a:rPr sz="2400" dirty="0"/>
            </a:b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cs-CZ" sz="24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Do vydání právního aktu </a:t>
            </a:r>
            <a:r>
              <a:rPr lang="cs-CZ" sz="2200" b="0" strike="noStrike" spc="-1" dirty="0">
                <a:solidFill>
                  <a:schemeClr val="dk2"/>
                </a:solidFill>
                <a:latin typeface="Calibri"/>
              </a:rPr>
              <a:t>se žadatel řídí verzí Obecných a Specifických pravidel platných v den vyhlášení výzvy integrovaného nástroje CLLD</a:t>
            </a:r>
            <a:endParaRPr lang="cs-CZ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cs-CZ" sz="24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V době realizace, tj. od vydání právního aktu</a:t>
            </a:r>
            <a:r>
              <a:rPr lang="cs-CZ" sz="24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, </a:t>
            </a:r>
            <a:r>
              <a:rPr lang="cs-CZ" sz="2400" b="0" strike="noStrike" spc="-1" dirty="0">
                <a:solidFill>
                  <a:schemeClr val="dk2"/>
                </a:solidFill>
                <a:latin typeface="Calibri"/>
              </a:rPr>
              <a:t>se příjemce řídí vždy aktuálně platnou verzí  Obecných i Specifických pravidel.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Interní postupy – PR IROP21+  MAS KPZ </a:t>
            </a:r>
            <a:br>
              <a:rPr sz="2400" dirty="0"/>
            </a:br>
            <a:r>
              <a:rPr lang="cs-CZ" sz="2000" b="0" i="1" strike="noStrike" spc="-1" dirty="0">
                <a:solidFill>
                  <a:schemeClr val="dk1"/>
                </a:solidFill>
                <a:latin typeface="Calibri"/>
              </a:rPr>
              <a:t>postupy pro vyhlašování výzev,  podávání projektových záměrů, hodnocení a výběr projektových záměrů na MAS, podání do MS2021+, etický kodex atd.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br>
              <a:rPr sz="2400" dirty="0"/>
            </a:b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1920" y="1001160"/>
            <a:ext cx="9657720" cy="69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Obecné informace k výzvám IROP21+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2"/>
          <p:cNvSpPr>
            <a:spLocks noGrp="1"/>
          </p:cNvSpPr>
          <p:nvPr>
            <p:ph type="ftr" idx="41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7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3"/>
          <p:cNvSpPr>
            <a:spLocks noGrp="1"/>
          </p:cNvSpPr>
          <p:nvPr>
            <p:ph type="subTitle"/>
          </p:nvPr>
        </p:nvSpPr>
        <p:spPr>
          <a:xfrm>
            <a:off x="818640" y="1737360"/>
            <a:ext cx="10964520" cy="3519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1388" lnSpcReduction="1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Výzva MAS je kolová = věcné hodnocení na MAS 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chemeClr val="dk1"/>
                </a:solidFill>
                <a:latin typeface="Calibri"/>
              </a:rPr>
              <a:t>Místo realizace projektů  =  v území MAS KPZ 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Financování ex post -  Dotace 95 %  (PR </a:t>
            </a:r>
            <a:r>
              <a:rPr lang="cs-CZ" sz="2400" b="0" strike="noStrike" spc="-1">
                <a:solidFill>
                  <a:schemeClr val="accent1"/>
                </a:solidFill>
                <a:latin typeface="Calibri"/>
              </a:rPr>
              <a:t>80 % EU </a:t>
            </a: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/ </a:t>
            </a:r>
            <a:r>
              <a:rPr lang="cs-CZ" sz="2400" b="0" strike="noStrike" spc="-1">
                <a:solidFill>
                  <a:schemeClr val="accent2"/>
                </a:solidFill>
                <a:latin typeface="Calibri"/>
              </a:rPr>
              <a:t>15 % SR</a:t>
            </a: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)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Udržitelnost projektu – 5 let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               „Bezbariérovost“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Zásady  „Udržitelný rozvoj“  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              „ Významně nepoškozovat v oblasti životního prostředí”</a:t>
            </a:r>
            <a:br>
              <a:rPr sz="2400"/>
            </a:b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                </a:t>
            </a:r>
            <a:r>
              <a:rPr lang="cs-CZ" sz="1400" b="0" i="1" strike="noStrike" spc="-1">
                <a:solidFill>
                  <a:schemeClr val="dk1"/>
                </a:solidFill>
                <a:latin typeface="Calibri"/>
              </a:rPr>
              <a:t>(např. 70% odpadu ze stavby musí být recyklováno, úsporné vodovodní baterie, nesmí být postaveno na orné půdě...)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1"/>
                </a:solidFill>
                <a:latin typeface="Calibri"/>
              </a:rPr>
              <a:t>Nový způsob registrace v MS2021+  </a:t>
            </a:r>
            <a:r>
              <a:rPr lang="cs-CZ" sz="1800" b="0" strike="noStrike" spc="-1">
                <a:solidFill>
                  <a:schemeClr val="dk1"/>
                </a:solidFill>
                <a:latin typeface="Calibri"/>
              </a:rPr>
              <a:t>(identita občana/bankovní identita)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Obrázek 3"/>
          <p:cNvPicPr/>
          <p:nvPr/>
        </p:nvPicPr>
        <p:blipFill>
          <a:blip r:embed="rId2"/>
          <a:stretch/>
        </p:blipFill>
        <p:spPr>
          <a:xfrm>
            <a:off x="818640" y="347400"/>
            <a:ext cx="4766760" cy="578520"/>
          </a:xfrm>
          <a:prstGeom prst="rect">
            <a:avLst/>
          </a:prstGeom>
          <a:ln w="0">
            <a:noFill/>
          </a:ln>
        </p:spPr>
      </p:pic>
      <p:pic>
        <p:nvPicPr>
          <p:cNvPr id="121" name="Obrázek 4"/>
          <p:cNvPicPr/>
          <p:nvPr/>
        </p:nvPicPr>
        <p:blipFill>
          <a:blip r:embed="rId3"/>
          <a:srcRect t="16983" r="2131" b="15392"/>
          <a:stretch/>
        </p:blipFill>
        <p:spPr>
          <a:xfrm>
            <a:off x="504000" y="5627520"/>
            <a:ext cx="1289880" cy="88632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ftr" idx="42"/>
          </p:nvPr>
        </p:nvSpPr>
        <p:spPr>
          <a:xfrm>
            <a:off x="404280" y="5666760"/>
            <a:ext cx="11378880" cy="109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            www.</a:t>
            </a:r>
            <a:r>
              <a:rPr lang="cs-CZ" sz="1800" b="1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hlinkClick r:id="rId4"/>
              </a:rPr>
              <a:t>maskpz.cz</a:t>
            </a:r>
            <a:r>
              <a:rPr lang="cs-CZ" sz="18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    </a:t>
            </a:r>
            <a:r>
              <a:rPr lang="cs-CZ" sz="1800" b="0" u="sng" strike="noStrike" spc="-1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hlinkClick r:id="rId5"/>
              </a:rPr>
              <a:t>info@maskpz.cz</a:t>
            </a:r>
            <a:r>
              <a:rPr lang="cs-CZ" sz="180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                   </a:t>
            </a:r>
            <a:r>
              <a:rPr lang="cs-CZ" sz="1800" b="0" strike="noStrike" spc="-1">
                <a:solidFill>
                  <a:srgbClr val="00B050"/>
                </a:solidFill>
                <a:latin typeface="Calibri"/>
              </a:rPr>
              <a:t>tel. 603 246 655  </a:t>
            </a:r>
            <a:r>
              <a:rPr lang="cs-CZ" sz="1800" b="0" strike="noStrike" spc="-1">
                <a:solidFill>
                  <a:srgbClr val="00B0F0"/>
                </a:solidFill>
                <a:latin typeface="Calibri"/>
              </a:rPr>
              <a:t>nebo  603 838 789 </a:t>
            </a:r>
            <a:endParaRPr lang="cs-CZ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Obrázek 7"/>
          <p:cNvPicPr/>
          <p:nvPr/>
        </p:nvPicPr>
        <p:blipFill>
          <a:blip r:embed="rId6"/>
          <a:stretch/>
        </p:blipFill>
        <p:spPr>
          <a:xfrm>
            <a:off x="504000" y="6438600"/>
            <a:ext cx="11179440" cy="321480"/>
          </a:xfrm>
          <a:prstGeom prst="rect">
            <a:avLst/>
          </a:prstGeom>
          <a:ln w="0">
            <a:noFill/>
          </a:ln>
        </p:spPr>
      </p:pic>
      <p:pic>
        <p:nvPicPr>
          <p:cNvPr id="124" name="Obrázek 2"/>
          <p:cNvPicPr/>
          <p:nvPr/>
        </p:nvPicPr>
        <p:blipFill>
          <a:blip r:embed="rId7"/>
          <a:stretch/>
        </p:blipFill>
        <p:spPr>
          <a:xfrm>
            <a:off x="601920" y="6447240"/>
            <a:ext cx="1291680" cy="30420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1830600" y="878760"/>
            <a:ext cx="8725320" cy="69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trike="noStrike" spc="-1">
                <a:solidFill>
                  <a:schemeClr val="accent1"/>
                </a:solidFill>
                <a:latin typeface="Calibri Light"/>
              </a:rPr>
              <a:t>Obecné informace k výzvám IROP21+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ovéPole 11"/>
          <p:cNvSpPr/>
          <p:nvPr/>
        </p:nvSpPr>
        <p:spPr>
          <a:xfrm>
            <a:off x="427680" y="3061440"/>
            <a:ext cx="5666040" cy="19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                         </a:t>
            </a:r>
            <a:r>
              <a:rPr lang="cs-CZ" sz="2400" b="1" strike="noStrike" spc="-1">
                <a:solidFill>
                  <a:schemeClr val="accent1"/>
                </a:solidFill>
                <a:latin typeface="Calibri"/>
              </a:rPr>
              <a:t>PŘÍMÉ VÝDAJE</a:t>
            </a:r>
            <a:br>
              <a:rPr sz="1800"/>
            </a:br>
            <a:r>
              <a:rPr lang="cs-CZ" sz="1800" b="1" u="sng" strike="noStrike" spc="-1">
                <a:solidFill>
                  <a:schemeClr val="accent1"/>
                </a:solidFill>
                <a:uFillTx/>
                <a:latin typeface="Calibri"/>
              </a:rPr>
              <a:t>Musí být doloženy daňovými a účetními doklady</a:t>
            </a:r>
            <a:br>
              <a:rPr sz="1800"/>
            </a:b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A) na hlavní aktivitu projektu</a:t>
            </a:r>
            <a:br>
              <a:rPr sz="1800"/>
            </a:br>
            <a:r>
              <a:rPr lang="cs-CZ" sz="1800" b="1" strike="noStrike" spc="-1">
                <a:solidFill>
                  <a:schemeClr val="accent1"/>
                </a:solidFill>
                <a:latin typeface="Calibri"/>
              </a:rPr>
              <a:t>B) na doprovodnou aktivitu projektu </a:t>
            </a:r>
            <a:r>
              <a:rPr lang="cs-CZ" sz="1100" b="1" strike="noStrike" spc="-1">
                <a:solidFill>
                  <a:srgbClr val="FF0000"/>
                </a:solidFill>
                <a:latin typeface="Calibri"/>
              </a:rPr>
              <a:t>(do stanoveného limitu)</a:t>
            </a:r>
            <a:endParaRPr lang="cs-CZ" sz="11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400" b="1" strike="noStrike" spc="-1">
                <a:solidFill>
                  <a:schemeClr val="accent2"/>
                </a:solidFill>
                <a:latin typeface="Calibri"/>
              </a:rPr>
              <a:t>Přímé výdaje, byť z věcného hlediska způsobilé, které nejsou řádně doložené, jsou vždy považovány za výdaje nezpůsobilé!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délník 1"/>
          <p:cNvSpPr/>
          <p:nvPr/>
        </p:nvSpPr>
        <p:spPr>
          <a:xfrm>
            <a:off x="950040" y="1645920"/>
            <a:ext cx="8625240" cy="81324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cs-CZ" sz="2400" b="1" strike="noStrike" spc="-1">
                <a:solidFill>
                  <a:schemeClr val="lt2"/>
                </a:solidFill>
                <a:latin typeface="Calibri"/>
              </a:rPr>
              <a:t>Celkové způsobilé výdaje </a:t>
            </a:r>
            <a:br>
              <a:rPr sz="2400"/>
            </a:br>
            <a:r>
              <a:rPr lang="cs-CZ" sz="2400" b="1" strike="noStrike" spc="-1">
                <a:solidFill>
                  <a:schemeClr val="lt2"/>
                </a:solidFill>
                <a:latin typeface="Calibri"/>
              </a:rPr>
              <a:t>(CZV)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Šipka: dolů 8"/>
          <p:cNvSpPr/>
          <p:nvPr/>
        </p:nvSpPr>
        <p:spPr>
          <a:xfrm>
            <a:off x="2519280" y="2547360"/>
            <a:ext cx="369360" cy="51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9" name="TextovéPole 10"/>
          <p:cNvSpPr/>
          <p:nvPr/>
        </p:nvSpPr>
        <p:spPr>
          <a:xfrm>
            <a:off x="5722560" y="2856024"/>
            <a:ext cx="5238720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1" strike="noStrike" spc="-1" dirty="0">
                <a:solidFill>
                  <a:schemeClr val="accent1"/>
                </a:solidFill>
                <a:latin typeface="Calibri"/>
              </a:rPr>
              <a:t>                   </a:t>
            </a:r>
            <a:r>
              <a:rPr lang="cs-CZ" sz="2400" b="1" strike="noStrike" spc="-1" dirty="0">
                <a:solidFill>
                  <a:schemeClr val="accent1"/>
                </a:solidFill>
                <a:latin typeface="Calibri"/>
              </a:rPr>
              <a:t>NEPŘÍMÉ NÁKLADY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800" b="1" strike="noStrike" spc="-1" dirty="0">
                <a:solidFill>
                  <a:schemeClr val="accent1"/>
                </a:solidFill>
                <a:latin typeface="Calibri"/>
              </a:rPr>
              <a:t>                               </a:t>
            </a:r>
            <a:r>
              <a:rPr lang="cs-CZ" sz="1800" b="1" u="sng" strike="noStrike" spc="-1" dirty="0">
                <a:solidFill>
                  <a:schemeClr val="accent1"/>
                </a:solidFill>
                <a:uFillTx/>
                <a:latin typeface="Calibri"/>
              </a:rPr>
              <a:t>Nedokládají se</a:t>
            </a:r>
            <a:br>
              <a:rPr sz="1800" dirty="0"/>
            </a:br>
            <a:r>
              <a:rPr lang="cs-CZ" sz="1600" b="1" strike="noStrike" spc="-1" dirty="0">
                <a:solidFill>
                  <a:schemeClr val="accent1"/>
                </a:solidFill>
                <a:latin typeface="Calibri"/>
              </a:rPr>
              <a:t>jejich výše je stanovena </a:t>
            </a:r>
            <a:r>
              <a:rPr lang="cs-CZ" sz="1600" b="1" strike="noStrike" spc="-1" dirty="0">
                <a:solidFill>
                  <a:srgbClr val="FF0000"/>
                </a:solidFill>
                <a:latin typeface="Calibri"/>
              </a:rPr>
              <a:t>paušální sazbou do 7 % CZV  </a:t>
            </a:r>
            <a:r>
              <a:rPr lang="cs-CZ" sz="1600" b="1" strike="noStrike" spc="-1" dirty="0">
                <a:solidFill>
                  <a:schemeClr val="accent1"/>
                </a:solidFill>
                <a:latin typeface="Calibri"/>
              </a:rPr>
              <a:t>(např. studie proveditelnosti, PD, administrace projektu, režijní/provozní náklady, publicita a další) 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400" b="1" strike="noStrike" spc="-1" dirty="0">
                <a:solidFill>
                  <a:schemeClr val="accent2"/>
                </a:solidFill>
                <a:latin typeface="Calibri"/>
              </a:rPr>
              <a:t>Náklady, na jejichž financování je použita paušální sazba, </a:t>
            </a:r>
            <a:r>
              <a:rPr lang="cs-CZ" sz="1400" b="1" u="sng" strike="noStrike" spc="-1" dirty="0">
                <a:solidFill>
                  <a:schemeClr val="accent2"/>
                </a:solidFill>
                <a:uFillTx/>
                <a:latin typeface="Calibri"/>
              </a:rPr>
              <a:t>nelze</a:t>
            </a:r>
            <a:r>
              <a:rPr lang="cs-CZ" sz="1400" b="1" strike="noStrike" spc="-1" dirty="0">
                <a:solidFill>
                  <a:schemeClr val="accent2"/>
                </a:solidFill>
                <a:latin typeface="Calibri"/>
              </a:rPr>
              <a:t> zahrnout mezi přímé výdaje projektu.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ovéPole 13"/>
          <p:cNvSpPr/>
          <p:nvPr/>
        </p:nvSpPr>
        <p:spPr>
          <a:xfrm>
            <a:off x="3140640" y="5355720"/>
            <a:ext cx="566604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400" b="1" strike="noStrike" spc="-1">
                <a:solidFill>
                  <a:srgbClr val="000000"/>
                </a:solidFill>
                <a:latin typeface="Calibri"/>
              </a:rPr>
              <a:t>Daň z přidané hodnoty </a:t>
            </a:r>
            <a:endParaRPr lang="cs-CZ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1100" b="0" strike="noStrike" spc="-1">
                <a:solidFill>
                  <a:srgbClr val="000000"/>
                </a:solidFill>
                <a:latin typeface="Calibri"/>
              </a:rPr>
              <a:t>Podmínky týkající se způsobilosti DPH v projektu jsou uvedeny v kapitole 8 Obecných pravidel. </a:t>
            </a:r>
            <a:endParaRPr lang="cs-CZ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Šipka: dolů 14"/>
          <p:cNvSpPr/>
          <p:nvPr/>
        </p:nvSpPr>
        <p:spPr>
          <a:xfrm>
            <a:off x="8001000" y="2558160"/>
            <a:ext cx="369360" cy="51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" name="Obdélník 15"/>
          <p:cNvSpPr/>
          <p:nvPr/>
        </p:nvSpPr>
        <p:spPr>
          <a:xfrm>
            <a:off x="9820440" y="1654560"/>
            <a:ext cx="1793880" cy="813240"/>
          </a:xfrm>
          <a:prstGeom prst="rect">
            <a:avLst/>
          </a:prstGeom>
          <a:solidFill>
            <a:srgbClr val="FF0000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cs-CZ" sz="2400" b="1" strike="noStrike" spc="-1">
                <a:solidFill>
                  <a:schemeClr val="lt2"/>
                </a:solidFill>
                <a:latin typeface="Calibri"/>
              </a:rPr>
              <a:t>Nezpůsobilé výdaje </a:t>
            </a:r>
            <a:br>
              <a:rPr sz="2400"/>
            </a:b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ovéPole 9"/>
          <p:cNvSpPr/>
          <p:nvPr/>
        </p:nvSpPr>
        <p:spPr>
          <a:xfrm>
            <a:off x="9820440" y="2639520"/>
            <a:ext cx="228168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100" b="0" strike="noStrike" spc="-1">
                <a:solidFill>
                  <a:srgbClr val="FF0000"/>
                </a:solidFill>
                <a:latin typeface="Calibri"/>
              </a:rPr>
              <a:t>úroky z dlužných částek,</a:t>
            </a:r>
            <a:br>
              <a:rPr sz="1100"/>
            </a:br>
            <a:r>
              <a:rPr lang="cs-CZ" sz="1100" b="0" strike="noStrike" spc="-1">
                <a:solidFill>
                  <a:srgbClr val="FF0000"/>
                </a:solidFill>
                <a:latin typeface="Calibri"/>
              </a:rPr>
              <a:t>nákup nezastavěných a zastavěných pozemků za částku přesahující stanovené limity</a:t>
            </a:r>
            <a:endParaRPr lang="cs-CZ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Šipka: dolů 12"/>
          <p:cNvSpPr/>
          <p:nvPr/>
        </p:nvSpPr>
        <p:spPr>
          <a:xfrm>
            <a:off x="11378160" y="2410920"/>
            <a:ext cx="223920" cy="367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8620</Words>
  <Application>Microsoft Office PowerPoint</Application>
  <PresentationFormat>Širokoúhlá obrazovka</PresentationFormat>
  <Paragraphs>725</Paragraphs>
  <Slides>60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60</vt:i4>
      </vt:variant>
    </vt:vector>
  </HeadingPairs>
  <TitlesOfParts>
    <vt:vector size="80" baseType="lpstr">
      <vt:lpstr>Arial</vt:lpstr>
      <vt:lpstr>Bahnschrift</vt:lpstr>
      <vt:lpstr>Calibri</vt:lpstr>
      <vt:lpstr>Calibri Light</vt:lpstr>
      <vt:lpstr>CIDFont+F2</vt:lpstr>
      <vt:lpstr>MinionPro-Regular</vt:lpstr>
      <vt:lpstr>Symbol</vt:lpstr>
      <vt:lpstr>Times New Roman</vt:lpstr>
      <vt:lpstr>Wingdings</vt:lpstr>
      <vt:lpstr>Motiv Office</vt:lpstr>
      <vt:lpstr>Motiv Office</vt:lpstr>
      <vt:lpstr>Motiv Office</vt:lpstr>
      <vt:lpstr>Motiv Office</vt:lpstr>
      <vt:lpstr>Motiv Office</vt:lpstr>
      <vt:lpstr>Motiv Office</vt:lpstr>
      <vt:lpstr>Motiv Office</vt:lpstr>
      <vt:lpstr>Motiv Office</vt:lpstr>
      <vt:lpstr>Motiv Office</vt:lpstr>
      <vt:lpstr>Motiv Office</vt:lpstr>
      <vt:lpstr>Motiv Office</vt:lpstr>
      <vt:lpstr>Seminář pro žadatele</vt:lpstr>
      <vt:lpstr>Obsah semináře</vt:lpstr>
      <vt:lpstr>Prezentace aplikace PowerPoint</vt:lpstr>
      <vt:lpstr>Prezentace aplikace PowerPoint</vt:lpstr>
      <vt:lpstr>Prezentace aplikace PowerPoint</vt:lpstr>
      <vt:lpstr>Prezentace aplikace PowerPoint</vt:lpstr>
      <vt:lpstr>Obecné informace k výzvám IROP21+</vt:lpstr>
      <vt:lpstr>Obecné informace k výzvám IROP21+</vt:lpstr>
      <vt:lpstr>Obecné informace k výzvám IROP21+</vt:lpstr>
      <vt:lpstr>4. Výzva – IROP – VZDĚLÁVÁNÍ II.</vt:lpstr>
      <vt:lpstr> Typy podporovaných aktivit</vt:lpstr>
      <vt:lpstr>Oprávnění žadatelé</vt:lpstr>
      <vt:lpstr>4. Výzva – IROP – VZDĚLÁVÁNÍ II.</vt:lpstr>
      <vt:lpstr>  Povinné přílohy k žádosti o podporu</vt:lpstr>
      <vt:lpstr>Seznam indikátorů výzvy</vt:lpstr>
      <vt:lpstr>  Podporované aktivity</vt:lpstr>
      <vt:lpstr>  Účel a cíl </vt:lpstr>
      <vt:lpstr>  Přímé výdaje</vt:lpstr>
      <vt:lpstr>  Podporované aktivity</vt:lpstr>
      <vt:lpstr>  Účel a cíl </vt:lpstr>
      <vt:lpstr>  Přímé výdaje na hlavní část projektu </vt:lpstr>
      <vt:lpstr>  Přímé výdaje na doprovodnou část projektu</vt:lpstr>
      <vt:lpstr>4. Výzva – IROP – VZDĚLÁVÁNÍ II.</vt:lpstr>
      <vt:lpstr>5. Výzva – IROP – DOPRAVA II.</vt:lpstr>
      <vt:lpstr> Typy podporovaných aktivit</vt:lpstr>
      <vt:lpstr>Oprávnění žadatelé</vt:lpstr>
      <vt:lpstr>  Povinné přílohy k žádosti o podporu</vt:lpstr>
      <vt:lpstr>Seznam indikátorů výzvy</vt:lpstr>
      <vt:lpstr>  Podporované aktivity</vt:lpstr>
      <vt:lpstr>  Účel a cíl </vt:lpstr>
      <vt:lpstr>5. Výzva – IROP – DOPRAVA II.</vt:lpstr>
      <vt:lpstr>5. Výzva – IROP – DOPRAVA II.</vt:lpstr>
      <vt:lpstr>  Podporované aktivity</vt:lpstr>
      <vt:lpstr>  Účel a cíl </vt:lpstr>
      <vt:lpstr>5. Výzva – IROP – DOPRAVA II.</vt:lpstr>
      <vt:lpstr>5. Výzva – IROP – DOPRAVA II.</vt:lpstr>
      <vt:lpstr>5. Výzva – IROP – DOPRAVA II.</vt:lpstr>
      <vt:lpstr>7. Výzva – IROP – HASIČI II.</vt:lpstr>
      <vt:lpstr>Oprávnění žadatelé</vt:lpstr>
      <vt:lpstr> Typy podporovaných aktivit</vt:lpstr>
      <vt:lpstr> Typy podporovaných aktivit</vt:lpstr>
      <vt:lpstr>  Účel a cíl </vt:lpstr>
      <vt:lpstr>7. Výzva – IROP – HASIČI II.</vt:lpstr>
      <vt:lpstr>  Povinné přílohy k žádosti o podporu</vt:lpstr>
      <vt:lpstr>Seznam indikátorů výzvy</vt:lpstr>
      <vt:lpstr>  Přímé výdaje</vt:lpstr>
      <vt:lpstr>  Přímé výdaje</vt:lpstr>
      <vt:lpstr>7. Výzva – IROP – HASIČI II.</vt:lpstr>
      <vt:lpstr>8. Výzva – IROP – V.PROSTRANSTVÍ II.</vt:lpstr>
      <vt:lpstr>Oprávnění žadatelé</vt:lpstr>
      <vt:lpstr> Typy podporovaných aktivit</vt:lpstr>
      <vt:lpstr> Typy podporovaných aktivit</vt:lpstr>
      <vt:lpstr>  Účel a cíl </vt:lpstr>
      <vt:lpstr>  Povinné přílohy k žádosti o podporu</vt:lpstr>
      <vt:lpstr>Seznam indikátorů výzvy</vt:lpstr>
      <vt:lpstr>8. Výzva – IROP – V.PROSTRANSTVÍ II.</vt:lpstr>
      <vt:lpstr>8. Výzva – IROP – V.PROSTRANSTVÍ II.</vt:lpstr>
      <vt:lpstr>8.Výzva – IROP – V.PROSTRANSTVÍ II.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</dc:title>
  <dc:subject/>
  <dc:creator>Jitka</dc:creator>
  <dc:description/>
  <cp:lastModifiedBy>Jitka</cp:lastModifiedBy>
  <cp:revision>24</cp:revision>
  <dcterms:created xsi:type="dcterms:W3CDTF">2024-03-15T13:42:21Z</dcterms:created>
  <dcterms:modified xsi:type="dcterms:W3CDTF">2025-04-10T08:42:04Z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39</vt:i4>
  </property>
</Properties>
</file>